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4" r:id="rId3"/>
    <p:sldId id="265" r:id="rId4"/>
    <p:sldId id="258" r:id="rId5"/>
    <p:sldId id="259" r:id="rId6"/>
    <p:sldId id="261" r:id="rId7"/>
    <p:sldId id="260" r:id="rId8"/>
    <p:sldId id="263" r:id="rId9"/>
    <p:sldId id="262" r:id="rId10"/>
  </p:sldIdLst>
  <p:sldSz cx="9144000" cy="5143500" type="screen16x9"/>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0" autoAdjust="0"/>
    <p:restoredTop sz="94674"/>
  </p:normalViewPr>
  <p:slideViewPr>
    <p:cSldViewPr snapToGrid="0">
      <p:cViewPr varScale="1">
        <p:scale>
          <a:sx n="165" d="100"/>
          <a:sy n="165" d="100"/>
        </p:scale>
        <p:origin x="4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500" b="1" dirty="0"/>
              <a:t>OB-Wahl 2019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OB-Wahl 2019</c:v>
                </c:pt>
              </c:strCache>
            </c:strRef>
          </c:tx>
          <c:spPr>
            <a:solidFill>
              <a:schemeClr val="accent1"/>
            </a:solidFill>
            <a:ln>
              <a:noFill/>
            </a:ln>
          </c:spPr>
          <c:dPt>
            <c:idx val="0"/>
            <c:bubble3D val="0"/>
            <c:spPr>
              <a:solidFill>
                <a:schemeClr val="accent1"/>
              </a:solidFill>
              <a:ln w="19050">
                <a:noFill/>
              </a:ln>
              <a:effectLst/>
            </c:spPr>
            <c:extLst>
              <c:ext xmlns:c16="http://schemas.microsoft.com/office/drawing/2014/chart" uri="{C3380CC4-5D6E-409C-BE32-E72D297353CC}">
                <c16:uniqueId val="{00000001-7939-429E-917F-64217AF63835}"/>
              </c:ext>
            </c:extLst>
          </c:dPt>
          <c:dPt>
            <c:idx val="1"/>
            <c:bubble3D val="0"/>
            <c:spPr>
              <a:solidFill>
                <a:srgbClr val="FF0000"/>
              </a:solidFill>
              <a:ln w="19050">
                <a:noFill/>
              </a:ln>
              <a:effectLst/>
            </c:spPr>
            <c:extLst>
              <c:ext xmlns:c16="http://schemas.microsoft.com/office/drawing/2014/chart" uri="{C3380CC4-5D6E-409C-BE32-E72D297353CC}">
                <c16:uniqueId val="{00000003-7939-429E-917F-64217AF63835}"/>
              </c:ext>
            </c:extLst>
          </c:dPt>
          <c:dLbls>
            <c:dLbl>
              <c:idx val="0"/>
              <c:tx>
                <c:rich>
                  <a:bodyPr/>
                  <a:lstStyle/>
                  <a:p>
                    <a:fld id="{83644B21-9A91-418A-9DAB-449BBE20ABB4}" type="VALUE">
                      <a:rPr lang="en-US" sz="1400" b="1">
                        <a:solidFill>
                          <a:schemeClr val="bg1"/>
                        </a:solidFill>
                      </a:rPr>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939-429E-917F-64217AF63835}"/>
                </c:ext>
              </c:extLst>
            </c:dLbl>
            <c:dLbl>
              <c:idx val="1"/>
              <c:tx>
                <c:rich>
                  <a:bodyPr/>
                  <a:lstStyle/>
                  <a:p>
                    <a:fld id="{D3A98876-E56D-4B59-96A0-0BEE1935C5F9}" type="VALUE">
                      <a:rPr lang="en-US" sz="1400" b="1"/>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939-429E-917F-64217AF6383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Wahlberechtigte</c:v>
                </c:pt>
                <c:pt idx="1">
                  <c:v>unzustellbare Wahlbenachrichtigungen</c:v>
                </c:pt>
              </c:strCache>
            </c:strRef>
          </c:cat>
          <c:val>
            <c:numRef>
              <c:f>Tabelle1!$B$2:$B$3</c:f>
              <c:numCache>
                <c:formatCode>#,##0</c:formatCode>
                <c:ptCount val="2"/>
                <c:pt idx="0">
                  <c:v>190967</c:v>
                </c:pt>
                <c:pt idx="1">
                  <c:v>1589</c:v>
                </c:pt>
              </c:numCache>
            </c:numRef>
          </c:val>
          <c:extLst>
            <c:ext xmlns:c16="http://schemas.microsoft.com/office/drawing/2014/chart" uri="{C3380CC4-5D6E-409C-BE32-E72D297353CC}">
              <c16:uniqueId val="{00000004-7939-429E-917F-64217AF6383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500" b="1" dirty="0" err="1"/>
              <a:t>Landtagswahl</a:t>
            </a:r>
            <a:r>
              <a:rPr lang="en-US" sz="1500" b="1" dirty="0"/>
              <a:t> 2021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Tabelle1!$A$2</c:f>
              <c:strCache>
                <c:ptCount val="1"/>
                <c:pt idx="0">
                  <c:v>Landtagswahl 2021</c:v>
                </c:pt>
              </c:strCache>
            </c:strRef>
          </c:tx>
          <c:dPt>
            <c:idx val="0"/>
            <c:bubble3D val="0"/>
            <c:spPr>
              <a:solidFill>
                <a:schemeClr val="accent1"/>
              </a:solidFill>
              <a:ln>
                <a:noFill/>
              </a:ln>
              <a:effectLst/>
            </c:spPr>
            <c:extLst>
              <c:ext xmlns:c16="http://schemas.microsoft.com/office/drawing/2014/chart" uri="{C3380CC4-5D6E-409C-BE32-E72D297353CC}">
                <c16:uniqueId val="{00000001-7F67-4F5F-BC35-E5A83E8E9189}"/>
              </c:ext>
            </c:extLst>
          </c:dPt>
          <c:dPt>
            <c:idx val="1"/>
            <c:bubble3D val="0"/>
            <c:spPr>
              <a:solidFill>
                <a:srgbClr val="FF0000"/>
              </a:solidFill>
              <a:ln>
                <a:noFill/>
              </a:ln>
              <a:effectLst/>
            </c:spPr>
            <c:extLst>
              <c:ext xmlns:c16="http://schemas.microsoft.com/office/drawing/2014/chart" uri="{C3380CC4-5D6E-409C-BE32-E72D297353CC}">
                <c16:uniqueId val="{00000003-7F67-4F5F-BC35-E5A83E8E9189}"/>
              </c:ext>
            </c:extLst>
          </c:dPt>
          <c:dLbls>
            <c:dLbl>
              <c:idx val="0"/>
              <c:tx>
                <c:rich>
                  <a:bodyPr/>
                  <a:lstStyle/>
                  <a:p>
                    <a:fld id="{6A723187-CC35-4692-A2CD-021A32123475}" type="VALUE">
                      <a:rPr lang="en-US" sz="1400" b="1">
                        <a:solidFill>
                          <a:schemeClr val="bg1"/>
                        </a:solidFill>
                      </a:rPr>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F67-4F5F-BC35-E5A83E8E9189}"/>
                </c:ext>
              </c:extLst>
            </c:dLbl>
            <c:dLbl>
              <c:idx val="1"/>
              <c:tx>
                <c:rich>
                  <a:bodyPr/>
                  <a:lstStyle/>
                  <a:p>
                    <a:fld id="{E1661E1C-8737-4C61-8842-CF8315938A36}" type="VALUE">
                      <a:rPr lang="en-US" sz="1400" b="1"/>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F67-4F5F-BC35-E5A83E8E918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Tabelle1!$B$1:$C$1</c:f>
              <c:strCache>
                <c:ptCount val="2"/>
                <c:pt idx="0">
                  <c:v>Wahlberechtigte</c:v>
                </c:pt>
                <c:pt idx="1">
                  <c:v>unzustellbare Wahlbenachrichtigungen</c:v>
                </c:pt>
              </c:strCache>
            </c:strRef>
          </c:cat>
          <c:val>
            <c:numRef>
              <c:f>Tabelle1!$B$2:$C$2</c:f>
              <c:numCache>
                <c:formatCode>General</c:formatCode>
                <c:ptCount val="2"/>
                <c:pt idx="0" formatCode="#,##0">
                  <c:v>182464</c:v>
                </c:pt>
                <c:pt idx="1">
                  <c:v>822</c:v>
                </c:pt>
              </c:numCache>
            </c:numRef>
          </c:val>
          <c:extLst>
            <c:ext xmlns:c16="http://schemas.microsoft.com/office/drawing/2014/chart" uri="{C3380CC4-5D6E-409C-BE32-E72D297353CC}">
              <c16:uniqueId val="{00000004-7F67-4F5F-BC35-E5A83E8E918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500" b="1" dirty="0" err="1"/>
              <a:t>Bundestagswahl</a:t>
            </a:r>
            <a:r>
              <a:rPr lang="en-US" sz="1500" b="1" dirty="0"/>
              <a:t> 2021</a:t>
            </a:r>
          </a:p>
        </c:rich>
      </c:tx>
      <c:layout>
        <c:manualLayout>
          <c:xMode val="edge"/>
          <c:yMode val="edge"/>
          <c:x val="0.23684697892726403"/>
          <c:y val="4.14454677994006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Bundestagswahl 2021</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9735-41C0-A376-D2466AE73CB4}"/>
              </c:ext>
            </c:extLst>
          </c:dPt>
          <c:dPt>
            <c:idx val="1"/>
            <c:bubble3D val="0"/>
            <c:spPr>
              <a:solidFill>
                <a:srgbClr val="FF0000"/>
              </a:solidFill>
              <a:ln w="19050">
                <a:noFill/>
              </a:ln>
              <a:effectLst/>
            </c:spPr>
            <c:extLst>
              <c:ext xmlns:c16="http://schemas.microsoft.com/office/drawing/2014/chart" uri="{C3380CC4-5D6E-409C-BE32-E72D297353CC}">
                <c16:uniqueId val="{00000003-9735-41C0-A376-D2466AE73CB4}"/>
              </c:ext>
            </c:extLst>
          </c:dPt>
          <c:dLbls>
            <c:dLbl>
              <c:idx val="0"/>
              <c:layout>
                <c:manualLayout>
                  <c:x val="7.2529568648951243E-2"/>
                  <c:y val="-0.29977922945695828"/>
                </c:manualLayout>
              </c:layout>
              <c:tx>
                <c:rich>
                  <a:bodyPr/>
                  <a:lstStyle/>
                  <a:p>
                    <a:fld id="{ADFF8EFB-9144-4F8E-9E6C-1FFF8F393E33}" type="VALUE">
                      <a:rPr lang="en-US" sz="1400" b="1">
                        <a:solidFill>
                          <a:schemeClr val="bg1"/>
                        </a:solidFill>
                      </a:rPr>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735-41C0-A376-D2466AE73CB4}"/>
                </c:ext>
              </c:extLst>
            </c:dLbl>
            <c:dLbl>
              <c:idx val="1"/>
              <c:layout>
                <c:manualLayout>
                  <c:x val="5.5372124006797079E-3"/>
                  <c:y val="1.4140818319549452E-2"/>
                </c:manualLayout>
              </c:layout>
              <c:tx>
                <c:rich>
                  <a:bodyPr/>
                  <a:lstStyle/>
                  <a:p>
                    <a:fld id="{780CE670-97FF-4DDE-A1D3-B5DEE4D2B6A3}" type="VALUE">
                      <a:rPr lang="en-US" sz="1400" b="1"/>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735-41C0-A376-D2466AE73CB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Wahlberechtigte</c:v>
                </c:pt>
                <c:pt idx="1">
                  <c:v>unzustellbare Wahlbenachrichrigungen</c:v>
                </c:pt>
              </c:strCache>
            </c:strRef>
          </c:cat>
          <c:val>
            <c:numRef>
              <c:f>Tabelle1!$B$2:$B$3</c:f>
              <c:numCache>
                <c:formatCode>#,##0</c:formatCode>
                <c:ptCount val="2"/>
                <c:pt idx="0">
                  <c:v>181841</c:v>
                </c:pt>
                <c:pt idx="1">
                  <c:v>1023</c:v>
                </c:pt>
              </c:numCache>
            </c:numRef>
          </c:val>
          <c:extLst>
            <c:ext xmlns:c16="http://schemas.microsoft.com/office/drawing/2014/chart" uri="{C3380CC4-5D6E-409C-BE32-E72D297353CC}">
              <c16:uniqueId val="{00000004-9735-41C0-A376-D2466AE73CB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50" b="1" dirty="0"/>
              <a:t>EU- &amp; </a:t>
            </a:r>
            <a:r>
              <a:rPr lang="en-US" sz="1450" b="1" dirty="0" err="1"/>
              <a:t>Kommunalwahl</a:t>
            </a:r>
            <a:r>
              <a:rPr lang="en-US" sz="1450" b="1" dirty="0"/>
              <a:t> 2024</a:t>
            </a:r>
          </a:p>
        </c:rich>
      </c:tx>
      <c:layout>
        <c:manualLayout>
          <c:xMode val="edge"/>
          <c:yMode val="edge"/>
          <c:x val="0.23684697892726403"/>
          <c:y val="5.180683474925083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Bundestagswahl 2021</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351-4911-A2EB-E7F9593FBA54}"/>
              </c:ext>
            </c:extLst>
          </c:dPt>
          <c:dPt>
            <c:idx val="1"/>
            <c:bubble3D val="0"/>
            <c:spPr>
              <a:solidFill>
                <a:srgbClr val="FF0000"/>
              </a:solidFill>
              <a:ln w="19050">
                <a:noFill/>
              </a:ln>
              <a:effectLst/>
            </c:spPr>
            <c:extLst>
              <c:ext xmlns:c16="http://schemas.microsoft.com/office/drawing/2014/chart" uri="{C3380CC4-5D6E-409C-BE32-E72D297353CC}">
                <c16:uniqueId val="{00000003-F351-4911-A2EB-E7F9593FBA54}"/>
              </c:ext>
            </c:extLst>
          </c:dPt>
          <c:dLbls>
            <c:dLbl>
              <c:idx val="0"/>
              <c:layout>
                <c:manualLayout>
                  <c:x val="7.2529568648951243E-2"/>
                  <c:y val="-0.29977922945695828"/>
                </c:manualLayout>
              </c:layout>
              <c:tx>
                <c:rich>
                  <a:bodyPr/>
                  <a:lstStyle/>
                  <a:p>
                    <a:fld id="{ADFF8EFB-9144-4F8E-9E6C-1FFF8F393E33}" type="VALUE">
                      <a:rPr lang="en-US" sz="1400" b="1">
                        <a:solidFill>
                          <a:schemeClr val="bg1"/>
                        </a:solidFill>
                      </a:rPr>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351-4911-A2EB-E7F9593FBA54}"/>
                </c:ext>
              </c:extLst>
            </c:dLbl>
            <c:dLbl>
              <c:idx val="1"/>
              <c:layout>
                <c:manualLayout>
                  <c:x val="5.5372124006797079E-3"/>
                  <c:y val="1.4140818319549452E-2"/>
                </c:manualLayout>
              </c:layout>
              <c:tx>
                <c:rich>
                  <a:bodyPr/>
                  <a:lstStyle/>
                  <a:p>
                    <a:fld id="{780CE670-97FF-4DDE-A1D3-B5DEE4D2B6A3}" type="VALUE">
                      <a:rPr lang="en-US" sz="1400" b="1"/>
                      <a:pPr/>
                      <a:t>[WERT]</a:t>
                    </a:fld>
                    <a:endParaRPr lang="de-DE"/>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351-4911-A2EB-E7F9593FBA5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Tabelle1!$A$2:$A$3</c:f>
              <c:strCache>
                <c:ptCount val="2"/>
                <c:pt idx="0">
                  <c:v>Wahlberechtigte</c:v>
                </c:pt>
                <c:pt idx="1">
                  <c:v>unzustellbare Wahlbenachrichrigungen</c:v>
                </c:pt>
              </c:strCache>
            </c:strRef>
          </c:cat>
          <c:val>
            <c:numRef>
              <c:f>Tabelle1!$B$2:$B$3</c:f>
              <c:numCache>
                <c:formatCode>#,##0</c:formatCode>
                <c:ptCount val="2"/>
                <c:pt idx="0">
                  <c:v>368595</c:v>
                </c:pt>
                <c:pt idx="1">
                  <c:v>3328</c:v>
                </c:pt>
              </c:numCache>
            </c:numRef>
          </c:val>
          <c:extLst>
            <c:ext xmlns:c16="http://schemas.microsoft.com/office/drawing/2014/chart" uri="{C3380CC4-5D6E-409C-BE32-E72D297353CC}">
              <c16:uniqueId val="{00000004-F351-4911-A2EB-E7F9593FBA5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90488" y="744538"/>
            <a:ext cx="6616700" cy="3722687"/>
          </a:xfrm>
          <a:prstGeom prst="rect">
            <a:avLst/>
          </a:prstGeom>
        </p:spPr>
        <p:txBody>
          <a:bodyPr/>
          <a:lstStyle/>
          <a:p>
            <a:endParaRPr/>
          </a:p>
        </p:txBody>
      </p:sp>
      <p:sp>
        <p:nvSpPr>
          <p:cNvPr id="95" name="Shape 95"/>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6525" y="744538"/>
            <a:ext cx="6570663" cy="3697287"/>
          </a:xfrm>
        </p:spPr>
      </p:sp>
      <p:sp>
        <p:nvSpPr>
          <p:cNvPr id="3" name="Notizenplatzhalter 2"/>
          <p:cNvSpPr>
            <a:spLocks noGrp="1"/>
          </p:cNvSpPr>
          <p:nvPr>
            <p:ph type="body" idx="1"/>
          </p:nvPr>
        </p:nvSpPr>
        <p:spPr/>
        <p:txBody>
          <a:bodyPr/>
          <a:lstStyle/>
          <a:p>
            <a:r>
              <a:rPr lang="de-DE" sz="1200" dirty="0">
                <a:effectLst/>
                <a:latin typeface="+mn-lt"/>
                <a:ea typeface="+mn-ea"/>
                <a:cs typeface="+mn-cs"/>
                <a:sym typeface="Calibri"/>
              </a:rPr>
              <a:t>Der Zensus 2022 nimmt für sich in Anspruch, zum Stichtag 15.05.2022 konkrete Aussagen darüber zu treffen, wie viele Menschen in Deutschland – und auch in Halle (Saale) – genau leben. </a:t>
            </a:r>
          </a:p>
          <a:p>
            <a:r>
              <a:rPr lang="de-DE" sz="1200" dirty="0">
                <a:effectLst/>
                <a:latin typeface="+mn-lt"/>
                <a:ea typeface="+mn-ea"/>
                <a:cs typeface="+mn-cs"/>
                <a:sym typeface="Calibri"/>
              </a:rPr>
              <a:t> </a:t>
            </a:r>
          </a:p>
          <a:p>
            <a:r>
              <a:rPr lang="de-DE" sz="1200" dirty="0">
                <a:effectLst/>
                <a:latin typeface="+mn-lt"/>
                <a:ea typeface="+mn-ea"/>
                <a:cs typeface="+mn-cs"/>
                <a:sym typeface="Calibri"/>
              </a:rPr>
              <a:t>In Halle (Saale) sollen es statt rund 244.000 nur noch 226.600 sein – das sind 16.867 Menschen weniger.</a:t>
            </a:r>
          </a:p>
          <a:p>
            <a:r>
              <a:rPr lang="de-DE" sz="1200" dirty="0">
                <a:effectLst/>
                <a:latin typeface="+mn-lt"/>
                <a:ea typeface="+mn-ea"/>
                <a:cs typeface="+mn-cs"/>
                <a:sym typeface="Calibri"/>
              </a:rPr>
              <a:t> </a:t>
            </a:r>
          </a:p>
          <a:p>
            <a:r>
              <a:rPr lang="de-DE" sz="1200" dirty="0">
                <a:effectLst/>
                <a:latin typeface="+mn-lt"/>
                <a:ea typeface="+mn-ea"/>
                <a:cs typeface="+mn-cs"/>
                <a:sym typeface="Calibri"/>
              </a:rPr>
              <a:t>Wir zweifeln diese Zensus-Zahlen an! Und diese Zahlen werden im Übrigen deutschlandweit von zahlreichen Kommunen heftig kritisiert und diskutiert und mit Unverständnis zur Kenntnis genommen. Denn es bleibt eine Fülle von Fragen offen. </a:t>
            </a:r>
          </a:p>
          <a:p>
            <a:endParaRPr lang="de-DE" sz="1200" dirty="0">
              <a:effectLst/>
              <a:latin typeface="+mn-lt"/>
              <a:ea typeface="+mn-ea"/>
              <a:cs typeface="+mn-cs"/>
              <a:sym typeface="Calibri"/>
            </a:endParaRPr>
          </a:p>
          <a:p>
            <a:r>
              <a:rPr lang="de-DE" sz="1200" dirty="0">
                <a:effectLst/>
                <a:latin typeface="+mn-lt"/>
                <a:ea typeface="+mn-ea"/>
                <a:cs typeface="+mn-cs"/>
                <a:sym typeface="Calibri"/>
              </a:rPr>
              <a:t>Ein Beispiel: Ich freue mich für die Stadt Magdeburg, dass dort jetzt statistisch 2.388 Menschen mehr leben als vorher statistisch berechnet. Ich frage mich nur: Wo wohnen diese Menschen? Sind sie nicht gemeldet? In welche Schulen gehen die Kinder und Jugendlichen? Wird hier gegen die Meldepflicht verstoßen?</a:t>
            </a:r>
          </a:p>
          <a:p>
            <a:endParaRPr lang="de-DE" sz="1200" dirty="0">
              <a:effectLst/>
              <a:latin typeface="+mn-lt"/>
              <a:ea typeface="+mn-ea"/>
              <a:cs typeface="+mn-cs"/>
              <a:sym typeface="Calibri"/>
            </a:endParaRPr>
          </a:p>
          <a:p>
            <a:r>
              <a:rPr lang="de-DE" sz="1200" dirty="0">
                <a:effectLst/>
                <a:latin typeface="+mn-lt"/>
                <a:ea typeface="+mn-ea"/>
                <a:cs typeface="+mn-cs"/>
                <a:sym typeface="Calibri"/>
              </a:rPr>
              <a:t>Ein</a:t>
            </a:r>
            <a:r>
              <a:rPr lang="de-DE" sz="1200" baseline="0" dirty="0">
                <a:effectLst/>
                <a:latin typeface="+mn-lt"/>
                <a:ea typeface="+mn-ea"/>
                <a:cs typeface="+mn-cs"/>
                <a:sym typeface="Calibri"/>
              </a:rPr>
              <a:t> w</a:t>
            </a:r>
            <a:r>
              <a:rPr lang="de-DE" sz="1200" dirty="0">
                <a:effectLst/>
                <a:latin typeface="+mn-lt"/>
                <a:ea typeface="+mn-ea"/>
                <a:cs typeface="+mn-cs"/>
                <a:sym typeface="Calibri"/>
              </a:rPr>
              <a:t>eiteres Beispiel: Wir überprüfen und korrigieren fortlaufend unser Melderegister und sind deshalb der festen Überzeugung, dass unsere Zahlen stimmen. Wie stellt sich denn das Statistische Bundesamt die Korrektur unseres Melderegisters mit Blick auf SEINE Zahlen vor? Wie sollen die Kommunen ihre Melderegister in eine korrekte Fassung bringen? Welche Personen sind zu streichen? Und welche (s.o.) hinzuzufügen? </a:t>
            </a:r>
          </a:p>
          <a:p>
            <a:r>
              <a:rPr lang="de-DE" sz="1200" dirty="0">
                <a:effectLst/>
                <a:latin typeface="+mn-lt"/>
                <a:ea typeface="+mn-ea"/>
                <a:cs typeface="+mn-cs"/>
                <a:sym typeface="Calibri"/>
              </a:rPr>
              <a:t> </a:t>
            </a:r>
          </a:p>
          <a:p>
            <a:r>
              <a:rPr lang="de-DE" sz="1200" dirty="0">
                <a:effectLst/>
                <a:latin typeface="+mn-lt"/>
                <a:ea typeface="+mn-ea"/>
                <a:cs typeface="+mn-cs"/>
                <a:sym typeface="Calibri"/>
              </a:rPr>
              <a:t>Es stellt sich die Frage, warum eine statistische Hochrechnung auf der Basis einer Stichprobe von rund 10 Prozent der Bevölkerung mit ehrenamtlichen Zählenden präziser sein soll als die fortlaufend aktualisierte Einwohnermeldestatistik auf Grundlage des Bundemeldegesetztes? Wieso wird dieses als Grundlage für die amtliche Feststellung der Einwohnerzahl genommen und nicht das</a:t>
            </a:r>
            <a:r>
              <a:rPr lang="de-DE" sz="1200" baseline="0" dirty="0">
                <a:effectLst/>
                <a:latin typeface="+mn-lt"/>
                <a:ea typeface="+mn-ea"/>
                <a:cs typeface="+mn-cs"/>
                <a:sym typeface="Calibri"/>
              </a:rPr>
              <a:t> bundesweit einheitliche Melderegister?</a:t>
            </a:r>
            <a:endParaRPr lang="de-DE" sz="1200" dirty="0">
              <a:effectLst/>
              <a:latin typeface="+mn-lt"/>
              <a:ea typeface="+mn-ea"/>
              <a:cs typeface="+mn-cs"/>
              <a:sym typeface="Calibri"/>
            </a:endParaRPr>
          </a:p>
          <a:p>
            <a:r>
              <a:rPr lang="de-DE" sz="1200" dirty="0">
                <a:effectLst/>
                <a:latin typeface="+mn-lt"/>
                <a:ea typeface="+mn-ea"/>
                <a:cs typeface="+mn-cs"/>
                <a:sym typeface="Calibri"/>
              </a:rPr>
              <a:t> </a:t>
            </a:r>
          </a:p>
          <a:p>
            <a:r>
              <a:rPr lang="de-DE" sz="1200" dirty="0">
                <a:effectLst/>
                <a:latin typeface="+mn-lt"/>
                <a:ea typeface="+mn-ea"/>
                <a:cs typeface="+mn-cs"/>
                <a:sym typeface="Calibri"/>
              </a:rPr>
              <a:t>Sollten die Zensus-Zahlen amtlich werden, muss die Stadt Halle (Saale) </a:t>
            </a:r>
            <a:r>
              <a:rPr lang="de-DE" sz="1200" u="sng" dirty="0">
                <a:effectLst/>
                <a:latin typeface="+mn-lt"/>
                <a:ea typeface="+mn-ea"/>
                <a:cs typeface="+mn-cs"/>
                <a:sym typeface="Calibri"/>
              </a:rPr>
              <a:t>strukturell</a:t>
            </a:r>
            <a:r>
              <a:rPr lang="de-DE" sz="1200" dirty="0">
                <a:effectLst/>
                <a:latin typeface="+mn-lt"/>
                <a:ea typeface="+mn-ea"/>
                <a:cs typeface="+mn-cs"/>
                <a:sym typeface="Calibri"/>
              </a:rPr>
              <a:t> mit Mindereinahmen von bis 15 Mio. Euro pro Jahr (!) rechnen. Dies würde die angespannte Haushaltslage noch deutlich verschärfen. Die</a:t>
            </a:r>
            <a:r>
              <a:rPr lang="de-DE" sz="1200" baseline="0" dirty="0">
                <a:effectLst/>
                <a:latin typeface="+mn-lt"/>
                <a:ea typeface="+mn-ea"/>
                <a:cs typeface="+mn-cs"/>
                <a:sym typeface="Calibri"/>
              </a:rPr>
              <a:t> Infrastruktur und die Dienstleistungen muss die Stadt für die tatsächliche Einwohnerzahl weiterhin sicherstellen. </a:t>
            </a:r>
            <a:endParaRPr lang="de-DE" sz="1200" dirty="0">
              <a:effectLst/>
              <a:latin typeface="+mn-lt"/>
              <a:ea typeface="+mn-ea"/>
              <a:cs typeface="+mn-cs"/>
              <a:sym typeface="Calibri"/>
            </a:endParaRPr>
          </a:p>
          <a:p>
            <a:endParaRPr lang="de-DE" dirty="0"/>
          </a:p>
        </p:txBody>
      </p:sp>
    </p:spTree>
    <p:extLst>
      <p:ext uri="{BB962C8B-B14F-4D97-AF65-F5344CB8AC3E}">
        <p14:creationId xmlns:p14="http://schemas.microsoft.com/office/powerpoint/2010/main" val="117702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6525" y="744538"/>
            <a:ext cx="6570663" cy="3697287"/>
          </a:xfrm>
        </p:spPr>
      </p:sp>
      <p:sp>
        <p:nvSpPr>
          <p:cNvPr id="3" name="Notizenplatzhalter 2"/>
          <p:cNvSpPr>
            <a:spLocks noGrp="1"/>
          </p:cNvSpPr>
          <p:nvPr>
            <p:ph type="body" idx="1"/>
          </p:nvPr>
        </p:nvSpPr>
        <p:spPr/>
        <p:txBody>
          <a:bodyPr/>
          <a:lstStyle/>
          <a:p>
            <a:r>
              <a:rPr lang="de-DE" sz="1200" dirty="0">
                <a:effectLst/>
                <a:latin typeface="+mn-lt"/>
                <a:ea typeface="+mn-ea"/>
                <a:cs typeface="+mn-cs"/>
                <a:sym typeface="Calibri"/>
              </a:rPr>
              <a:t>Der Zensus 2022 nimmt für sich in Anspruch, zum Stichtag 15.05.2022 konkrete Aussagen darüber zu treffen, wie viele Menschen in Deutschland – und auch in Halle (Saale) – genau leben. </a:t>
            </a:r>
          </a:p>
          <a:p>
            <a:r>
              <a:rPr lang="de-DE" sz="1200" dirty="0">
                <a:effectLst/>
                <a:latin typeface="+mn-lt"/>
                <a:ea typeface="+mn-ea"/>
                <a:cs typeface="+mn-cs"/>
                <a:sym typeface="Calibri"/>
              </a:rPr>
              <a:t> </a:t>
            </a:r>
          </a:p>
          <a:p>
            <a:r>
              <a:rPr lang="de-DE" sz="1200" dirty="0">
                <a:effectLst/>
                <a:latin typeface="+mn-lt"/>
                <a:ea typeface="+mn-ea"/>
                <a:cs typeface="+mn-cs"/>
                <a:sym typeface="Calibri"/>
              </a:rPr>
              <a:t>In Halle (Saale) sollen es statt rund 244.000 nur noch 226.600 sein – das sind 16.867 Menschen weniger.</a:t>
            </a:r>
          </a:p>
          <a:p>
            <a:r>
              <a:rPr lang="de-DE" sz="1200" dirty="0">
                <a:effectLst/>
                <a:latin typeface="+mn-lt"/>
                <a:ea typeface="+mn-ea"/>
                <a:cs typeface="+mn-cs"/>
                <a:sym typeface="Calibri"/>
              </a:rPr>
              <a:t> </a:t>
            </a:r>
          </a:p>
          <a:p>
            <a:r>
              <a:rPr lang="de-DE" sz="1200" dirty="0">
                <a:effectLst/>
                <a:latin typeface="+mn-lt"/>
                <a:ea typeface="+mn-ea"/>
                <a:cs typeface="+mn-cs"/>
                <a:sym typeface="Calibri"/>
              </a:rPr>
              <a:t>Wir zweifeln diese Zensus-Zahlen an! Und diese Zahlen werden im Übrigen deutschlandweit von zahlreichen Kommunen heftig kritisiert und diskutiert und mit Unverständnis zur Kenntnis genommen. Denn es bleibt eine Fülle von Fragen offen. </a:t>
            </a:r>
          </a:p>
          <a:p>
            <a:endParaRPr lang="de-DE" sz="1200" dirty="0">
              <a:effectLst/>
              <a:latin typeface="+mn-lt"/>
              <a:ea typeface="+mn-ea"/>
              <a:cs typeface="+mn-cs"/>
              <a:sym typeface="Calibri"/>
            </a:endParaRPr>
          </a:p>
          <a:p>
            <a:r>
              <a:rPr lang="de-DE" sz="1200" dirty="0">
                <a:effectLst/>
                <a:latin typeface="+mn-lt"/>
                <a:ea typeface="+mn-ea"/>
                <a:cs typeface="+mn-cs"/>
                <a:sym typeface="Calibri"/>
              </a:rPr>
              <a:t>Ein Beispiel: Ich freue mich für die Stadt Magdeburg, dass dort jetzt statistisch 2.388 Menschen mehr leben als vorher statistisch berechnet. Ich frage mich nur: Wo wohnen diese Menschen? Sind sie nicht gemeldet? In welche Schulen gehen die Kinder und Jugendlichen? Wird hier gegen die Meldepflicht verstoßen?</a:t>
            </a:r>
          </a:p>
          <a:p>
            <a:endParaRPr lang="de-DE" sz="1200" dirty="0">
              <a:effectLst/>
              <a:latin typeface="+mn-lt"/>
              <a:ea typeface="+mn-ea"/>
              <a:cs typeface="+mn-cs"/>
              <a:sym typeface="Calibri"/>
            </a:endParaRPr>
          </a:p>
          <a:p>
            <a:r>
              <a:rPr lang="de-DE" sz="1200" dirty="0">
                <a:effectLst/>
                <a:latin typeface="+mn-lt"/>
                <a:ea typeface="+mn-ea"/>
                <a:cs typeface="+mn-cs"/>
                <a:sym typeface="Calibri"/>
              </a:rPr>
              <a:t>Ein</a:t>
            </a:r>
            <a:r>
              <a:rPr lang="de-DE" sz="1200" baseline="0" dirty="0">
                <a:effectLst/>
                <a:latin typeface="+mn-lt"/>
                <a:ea typeface="+mn-ea"/>
                <a:cs typeface="+mn-cs"/>
                <a:sym typeface="Calibri"/>
              </a:rPr>
              <a:t> w</a:t>
            </a:r>
            <a:r>
              <a:rPr lang="de-DE" sz="1200" dirty="0">
                <a:effectLst/>
                <a:latin typeface="+mn-lt"/>
                <a:ea typeface="+mn-ea"/>
                <a:cs typeface="+mn-cs"/>
                <a:sym typeface="Calibri"/>
              </a:rPr>
              <a:t>eiteres Beispiel: Wir überprüfen und korrigieren fortlaufend unser Melderegister und sind deshalb der festen Überzeugung, dass unsere Zahlen stimmen. Wie stellt sich denn das Statistische Bundesamt die Korrektur unseres Melderegisters mit Blick auf SEINE Zahlen vor? Wie sollen die Kommunen ihre Melderegister in eine korrekte Fassung bringen? Welche Personen sind zu streichen? Und welche (s.o.) hinzuzufügen? </a:t>
            </a:r>
          </a:p>
          <a:p>
            <a:r>
              <a:rPr lang="de-DE" sz="1200" dirty="0">
                <a:effectLst/>
                <a:latin typeface="+mn-lt"/>
                <a:ea typeface="+mn-ea"/>
                <a:cs typeface="+mn-cs"/>
                <a:sym typeface="Calibri"/>
              </a:rPr>
              <a:t> </a:t>
            </a:r>
          </a:p>
          <a:p>
            <a:r>
              <a:rPr lang="de-DE" sz="1200" dirty="0">
                <a:effectLst/>
                <a:latin typeface="+mn-lt"/>
                <a:ea typeface="+mn-ea"/>
                <a:cs typeface="+mn-cs"/>
                <a:sym typeface="Calibri"/>
              </a:rPr>
              <a:t>Es stellt sich die Frage, warum eine statistische Hochrechnung auf der Basis einer Stichprobe von rund 10 Prozent der Bevölkerung mit ehrenamtlichen Zählenden präziser sein soll als die fortlaufend aktualisierte Einwohnermeldestatistik auf Grundlage des Bundemeldegesetztes? Wieso wird dieses als Grundlage für die amtliche Feststellung der Einwohnerzahl genommen und nicht das</a:t>
            </a:r>
            <a:r>
              <a:rPr lang="de-DE" sz="1200" baseline="0" dirty="0">
                <a:effectLst/>
                <a:latin typeface="+mn-lt"/>
                <a:ea typeface="+mn-ea"/>
                <a:cs typeface="+mn-cs"/>
                <a:sym typeface="Calibri"/>
              </a:rPr>
              <a:t> bundesweit einheitliche Melderegister?</a:t>
            </a:r>
            <a:endParaRPr lang="de-DE" sz="1200" dirty="0">
              <a:effectLst/>
              <a:latin typeface="+mn-lt"/>
              <a:ea typeface="+mn-ea"/>
              <a:cs typeface="+mn-cs"/>
              <a:sym typeface="Calibri"/>
            </a:endParaRPr>
          </a:p>
          <a:p>
            <a:r>
              <a:rPr lang="de-DE" sz="1200" dirty="0">
                <a:effectLst/>
                <a:latin typeface="+mn-lt"/>
                <a:ea typeface="+mn-ea"/>
                <a:cs typeface="+mn-cs"/>
                <a:sym typeface="Calibri"/>
              </a:rPr>
              <a:t> </a:t>
            </a:r>
          </a:p>
          <a:p>
            <a:r>
              <a:rPr lang="de-DE" sz="1200" dirty="0">
                <a:effectLst/>
                <a:latin typeface="+mn-lt"/>
                <a:ea typeface="+mn-ea"/>
                <a:cs typeface="+mn-cs"/>
                <a:sym typeface="Calibri"/>
              </a:rPr>
              <a:t>Sollten die Zensus-Zahlen amtlich werden, muss die Stadt Halle (Saale) </a:t>
            </a:r>
            <a:r>
              <a:rPr lang="de-DE" sz="1200" u="sng" dirty="0">
                <a:effectLst/>
                <a:latin typeface="+mn-lt"/>
                <a:ea typeface="+mn-ea"/>
                <a:cs typeface="+mn-cs"/>
                <a:sym typeface="Calibri"/>
              </a:rPr>
              <a:t>strukturell</a:t>
            </a:r>
            <a:r>
              <a:rPr lang="de-DE" sz="1200" dirty="0">
                <a:effectLst/>
                <a:latin typeface="+mn-lt"/>
                <a:ea typeface="+mn-ea"/>
                <a:cs typeface="+mn-cs"/>
                <a:sym typeface="Calibri"/>
              </a:rPr>
              <a:t> mit Mindereinahmen von bis 15 Mio. Euro pro Jahr (!) rechnen. Dies würde die angespannte Haushaltslage noch deutlich verschärfen. Die</a:t>
            </a:r>
            <a:r>
              <a:rPr lang="de-DE" sz="1200" baseline="0" dirty="0">
                <a:effectLst/>
                <a:latin typeface="+mn-lt"/>
                <a:ea typeface="+mn-ea"/>
                <a:cs typeface="+mn-cs"/>
                <a:sym typeface="Calibri"/>
              </a:rPr>
              <a:t> Infrastruktur und die Dienstleistungen muss die Stadt für die tatsächliche Einwohnerzahl weiterhin sicherstellen. </a:t>
            </a:r>
            <a:endParaRPr lang="de-DE" sz="1200" dirty="0">
              <a:effectLst/>
              <a:latin typeface="+mn-lt"/>
              <a:ea typeface="+mn-ea"/>
              <a:cs typeface="+mn-cs"/>
              <a:sym typeface="Calibri"/>
            </a:endParaRPr>
          </a:p>
          <a:p>
            <a:endParaRPr lang="de-DE" dirty="0"/>
          </a:p>
        </p:txBody>
      </p:sp>
    </p:spTree>
    <p:extLst>
      <p:ext uri="{BB962C8B-B14F-4D97-AF65-F5344CB8AC3E}">
        <p14:creationId xmlns:p14="http://schemas.microsoft.com/office/powerpoint/2010/main" val="288569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0">
    <p:spTree>
      <p:nvGrpSpPr>
        <p:cNvPr id="1" name=""/>
        <p:cNvGrpSpPr/>
        <p:nvPr/>
      </p:nvGrpSpPr>
      <p:grpSpPr>
        <a:xfrm>
          <a:off x="0" y="0"/>
          <a:ext cx="0" cy="0"/>
          <a:chOff x="0" y="0"/>
          <a:chExt cx="0" cy="0"/>
        </a:xfrm>
      </p:grpSpPr>
      <p:sp>
        <p:nvSpPr>
          <p:cNvPr id="20" name="Titeltext"/>
          <p:cNvSpPr txBox="1">
            <a:spLocks noGrp="1"/>
          </p:cNvSpPr>
          <p:nvPr>
            <p:ph type="title"/>
          </p:nvPr>
        </p:nvSpPr>
        <p:spPr>
          <a:xfrm>
            <a:off x="481380" y="773048"/>
            <a:ext cx="7734301" cy="391162"/>
          </a:xfrm>
          <a:prstGeom prst="rect">
            <a:avLst/>
          </a:prstGeom>
        </p:spPr>
        <p:txBody>
          <a:bodyPr anchor="t"/>
          <a:lstStyle>
            <a:lvl1pPr algn="l" defTabSz="914400">
              <a:lnSpc>
                <a:spcPct val="100000"/>
              </a:lnSpc>
              <a:defRPr sz="2400" b="1">
                <a:latin typeface="Arial"/>
                <a:ea typeface="Arial"/>
                <a:cs typeface="Arial"/>
                <a:sym typeface="Arial"/>
              </a:defRPr>
            </a:lvl1pPr>
          </a:lstStyle>
          <a:p>
            <a:r>
              <a:t>Titeltext</a:t>
            </a:r>
          </a:p>
        </p:txBody>
      </p:sp>
      <p:sp>
        <p:nvSpPr>
          <p:cNvPr id="21" name="Textebene 1…"/>
          <p:cNvSpPr txBox="1">
            <a:spLocks noGrp="1"/>
          </p:cNvSpPr>
          <p:nvPr>
            <p:ph type="body" sz="half" idx="1"/>
          </p:nvPr>
        </p:nvSpPr>
        <p:spPr>
          <a:xfrm>
            <a:off x="829766" y="1442186"/>
            <a:ext cx="4069718" cy="2769873"/>
          </a:xfrm>
          <a:prstGeom prst="rect">
            <a:avLst/>
          </a:prstGeom>
        </p:spPr>
        <p:txBody>
          <a:bodyPr anchor="t"/>
          <a:lstStyle>
            <a:lvl1pPr marL="0" indent="0" defTabSz="914400">
              <a:lnSpc>
                <a:spcPct val="100000"/>
              </a:lnSpc>
              <a:spcBef>
                <a:spcPts val="0"/>
              </a:spcBef>
              <a:buClrTx/>
              <a:buSzTx/>
              <a:buNone/>
              <a:defRPr>
                <a:solidFill>
                  <a:srgbClr val="A7A7A7"/>
                </a:solidFill>
                <a:latin typeface="Arial"/>
                <a:ea typeface="Arial"/>
                <a:cs typeface="Arial"/>
                <a:sym typeface="Arial"/>
              </a:defRPr>
            </a:lvl1pPr>
            <a:lvl2pPr marL="0" indent="0" defTabSz="914400">
              <a:lnSpc>
                <a:spcPct val="100000"/>
              </a:lnSpc>
              <a:spcBef>
                <a:spcPts val="0"/>
              </a:spcBef>
              <a:buClrTx/>
              <a:buSzTx/>
              <a:buNone/>
              <a:defRPr>
                <a:solidFill>
                  <a:srgbClr val="A7A7A7"/>
                </a:solidFill>
                <a:latin typeface="Arial"/>
                <a:ea typeface="Arial"/>
                <a:cs typeface="Arial"/>
                <a:sym typeface="Arial"/>
              </a:defRPr>
            </a:lvl2pPr>
            <a:lvl3pPr marL="0" indent="0" defTabSz="914400">
              <a:lnSpc>
                <a:spcPct val="100000"/>
              </a:lnSpc>
              <a:spcBef>
                <a:spcPts val="0"/>
              </a:spcBef>
              <a:buClrTx/>
              <a:buSzTx/>
              <a:buNone/>
              <a:defRPr>
                <a:solidFill>
                  <a:srgbClr val="A7A7A7"/>
                </a:solidFill>
                <a:latin typeface="Arial"/>
                <a:ea typeface="Arial"/>
                <a:cs typeface="Arial"/>
                <a:sym typeface="Arial"/>
              </a:defRPr>
            </a:lvl3pPr>
            <a:lvl4pPr marL="0" indent="0" defTabSz="914400">
              <a:lnSpc>
                <a:spcPct val="100000"/>
              </a:lnSpc>
              <a:spcBef>
                <a:spcPts val="0"/>
              </a:spcBef>
              <a:buClrTx/>
              <a:buSzTx/>
              <a:buNone/>
              <a:defRPr>
                <a:solidFill>
                  <a:srgbClr val="A7A7A7"/>
                </a:solidFill>
                <a:latin typeface="Arial"/>
                <a:ea typeface="Arial"/>
                <a:cs typeface="Arial"/>
                <a:sym typeface="Arial"/>
              </a:defRPr>
            </a:lvl4pPr>
            <a:lvl5pPr marL="0" indent="0" defTabSz="914400">
              <a:lnSpc>
                <a:spcPct val="100000"/>
              </a:lnSpc>
              <a:spcBef>
                <a:spcPts val="0"/>
              </a:spcBef>
              <a:buClrTx/>
              <a:buSzTx/>
              <a:buNone/>
              <a:defRPr>
                <a:solidFill>
                  <a:srgbClr val="A7A7A7"/>
                </a:solidFill>
                <a:latin typeface="Arial"/>
                <a:ea typeface="Arial"/>
                <a:cs typeface="Arial"/>
                <a:sym typeface="Arial"/>
              </a:defRPr>
            </a:lvl5p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xfrm>
            <a:off x="8419827" y="4783454"/>
            <a:ext cx="266974" cy="279401"/>
          </a:xfrm>
          <a:prstGeom prst="rect">
            <a:avLst/>
          </a:prstGeom>
        </p:spPr>
        <p:txBody>
          <a:bodyPr lIns="0" tIns="0" rIns="0" bIns="0" anchor="t"/>
          <a:lstStyle>
            <a:lvl1pPr defTabSz="914400">
              <a:defRPr sz="1800">
                <a:latin typeface="+mj-lt"/>
                <a:ea typeface="+mj-ea"/>
                <a:cs typeface="+mj-cs"/>
                <a:sym typeface="Helvetica"/>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pic>
        <p:nvPicPr>
          <p:cNvPr id="29" name="bg object 16" descr="bg object 16"/>
          <p:cNvPicPr>
            <a:picLocks noChangeAspect="1"/>
          </p:cNvPicPr>
          <p:nvPr/>
        </p:nvPicPr>
        <p:blipFill>
          <a:blip r:embed="rId2"/>
          <a:stretch>
            <a:fillRect/>
          </a:stretch>
        </p:blipFill>
        <p:spPr>
          <a:xfrm>
            <a:off x="797743" y="3423310"/>
            <a:ext cx="7257013" cy="782155"/>
          </a:xfrm>
          <a:prstGeom prst="rect">
            <a:avLst/>
          </a:prstGeom>
          <a:ln w="12700">
            <a:miter lim="400000"/>
          </a:ln>
        </p:spPr>
      </p:pic>
      <p:pic>
        <p:nvPicPr>
          <p:cNvPr id="30" name="bg object 17" descr="bg object 17"/>
          <p:cNvPicPr>
            <a:picLocks noChangeAspect="1"/>
          </p:cNvPicPr>
          <p:nvPr/>
        </p:nvPicPr>
        <p:blipFill>
          <a:blip r:embed="rId3"/>
          <a:stretch>
            <a:fillRect/>
          </a:stretch>
        </p:blipFill>
        <p:spPr>
          <a:xfrm>
            <a:off x="77821" y="4946717"/>
            <a:ext cx="1057460" cy="116273"/>
          </a:xfrm>
          <a:prstGeom prst="rect">
            <a:avLst/>
          </a:prstGeom>
          <a:ln w="12700">
            <a:miter lim="400000"/>
          </a:ln>
        </p:spPr>
      </p:pic>
      <p:sp>
        <p:nvSpPr>
          <p:cNvPr id="31" name="Titeltext"/>
          <p:cNvSpPr txBox="1">
            <a:spLocks noGrp="1"/>
          </p:cNvSpPr>
          <p:nvPr>
            <p:ph type="title"/>
          </p:nvPr>
        </p:nvSpPr>
        <p:spPr>
          <a:xfrm>
            <a:off x="481380" y="773048"/>
            <a:ext cx="7734301" cy="391162"/>
          </a:xfrm>
          <a:prstGeom prst="rect">
            <a:avLst/>
          </a:prstGeom>
        </p:spPr>
        <p:txBody>
          <a:bodyPr anchor="t"/>
          <a:lstStyle>
            <a:lvl1pPr algn="l" defTabSz="914400">
              <a:lnSpc>
                <a:spcPct val="100000"/>
              </a:lnSpc>
              <a:defRPr sz="2400" b="1">
                <a:latin typeface="Arial"/>
                <a:ea typeface="Arial"/>
                <a:cs typeface="Arial"/>
                <a:sym typeface="Arial"/>
              </a:defRPr>
            </a:lvl1pPr>
          </a:lstStyle>
          <a:p>
            <a:r>
              <a:t>Titeltext</a:t>
            </a:r>
          </a:p>
        </p:txBody>
      </p:sp>
      <p:sp>
        <p:nvSpPr>
          <p:cNvPr id="32" name="Textebene 1…"/>
          <p:cNvSpPr txBox="1">
            <a:spLocks noGrp="1"/>
          </p:cNvSpPr>
          <p:nvPr>
            <p:ph type="body" sz="half" idx="1"/>
          </p:nvPr>
        </p:nvSpPr>
        <p:spPr>
          <a:xfrm>
            <a:off x="457200" y="1183005"/>
            <a:ext cx="3977641" cy="3394710"/>
          </a:xfrm>
          <a:prstGeom prst="rect">
            <a:avLst/>
          </a:prstGeom>
        </p:spPr>
        <p:txBody>
          <a:bodyPr anchor="t"/>
          <a:lstStyle>
            <a:lvl1pPr marL="0" indent="0" defTabSz="914400">
              <a:lnSpc>
                <a:spcPct val="100000"/>
              </a:lnSpc>
              <a:spcBef>
                <a:spcPts val="0"/>
              </a:spcBef>
              <a:buClrTx/>
              <a:buSzTx/>
              <a:buNone/>
              <a:defRPr>
                <a:solidFill>
                  <a:srgbClr val="A7A7A7"/>
                </a:solidFill>
                <a:latin typeface="Arial"/>
                <a:ea typeface="Arial"/>
                <a:cs typeface="Arial"/>
                <a:sym typeface="Arial"/>
              </a:defRPr>
            </a:lvl1pPr>
            <a:lvl2pPr marL="0" indent="0" defTabSz="914400">
              <a:lnSpc>
                <a:spcPct val="100000"/>
              </a:lnSpc>
              <a:spcBef>
                <a:spcPts val="0"/>
              </a:spcBef>
              <a:buClrTx/>
              <a:buSzTx/>
              <a:buNone/>
              <a:defRPr>
                <a:solidFill>
                  <a:srgbClr val="A7A7A7"/>
                </a:solidFill>
                <a:latin typeface="Arial"/>
                <a:ea typeface="Arial"/>
                <a:cs typeface="Arial"/>
                <a:sym typeface="Arial"/>
              </a:defRPr>
            </a:lvl2pPr>
            <a:lvl3pPr marL="0" indent="0" defTabSz="914400">
              <a:lnSpc>
                <a:spcPct val="100000"/>
              </a:lnSpc>
              <a:spcBef>
                <a:spcPts val="0"/>
              </a:spcBef>
              <a:buClrTx/>
              <a:buSzTx/>
              <a:buNone/>
              <a:defRPr>
                <a:solidFill>
                  <a:srgbClr val="A7A7A7"/>
                </a:solidFill>
                <a:latin typeface="Arial"/>
                <a:ea typeface="Arial"/>
                <a:cs typeface="Arial"/>
                <a:sym typeface="Arial"/>
              </a:defRPr>
            </a:lvl3pPr>
            <a:lvl4pPr marL="0" indent="0" defTabSz="914400">
              <a:lnSpc>
                <a:spcPct val="100000"/>
              </a:lnSpc>
              <a:spcBef>
                <a:spcPts val="0"/>
              </a:spcBef>
              <a:buClrTx/>
              <a:buSzTx/>
              <a:buNone/>
              <a:defRPr>
                <a:solidFill>
                  <a:srgbClr val="A7A7A7"/>
                </a:solidFill>
                <a:latin typeface="Arial"/>
                <a:ea typeface="Arial"/>
                <a:cs typeface="Arial"/>
                <a:sym typeface="Arial"/>
              </a:defRPr>
            </a:lvl4pPr>
            <a:lvl5pPr marL="0" indent="0" defTabSz="914400">
              <a:lnSpc>
                <a:spcPct val="100000"/>
              </a:lnSpc>
              <a:spcBef>
                <a:spcPts val="0"/>
              </a:spcBef>
              <a:buClrTx/>
              <a:buSzTx/>
              <a:buNone/>
              <a:defRPr>
                <a:solidFill>
                  <a:srgbClr val="A7A7A7"/>
                </a:solidFill>
                <a:latin typeface="Arial"/>
                <a:ea typeface="Arial"/>
                <a:cs typeface="Arial"/>
                <a:sym typeface="Arial"/>
              </a:defRPr>
            </a:lvl5pPr>
          </a:lstStyle>
          <a:p>
            <a:r>
              <a:t>Textebene 1</a:t>
            </a:r>
          </a:p>
          <a:p>
            <a:pPr lvl="1"/>
            <a:r>
              <a:t>Textebene 2</a:t>
            </a:r>
          </a:p>
          <a:p>
            <a:pPr lvl="2"/>
            <a:r>
              <a:t>Textebene 3</a:t>
            </a:r>
          </a:p>
          <a:p>
            <a:pPr lvl="3"/>
            <a:r>
              <a:t>Textebene 4</a:t>
            </a:r>
          </a:p>
          <a:p>
            <a:pPr lvl="4"/>
            <a:r>
              <a:t>Textebene 5</a:t>
            </a:r>
          </a:p>
        </p:txBody>
      </p:sp>
      <p:sp>
        <p:nvSpPr>
          <p:cNvPr id="33" name="Foliennummer"/>
          <p:cNvSpPr txBox="1">
            <a:spLocks noGrp="1"/>
          </p:cNvSpPr>
          <p:nvPr>
            <p:ph type="sldNum" sz="quarter" idx="2"/>
          </p:nvPr>
        </p:nvSpPr>
        <p:spPr>
          <a:xfrm>
            <a:off x="8419827" y="4783454"/>
            <a:ext cx="266974" cy="279401"/>
          </a:xfrm>
          <a:prstGeom prst="rect">
            <a:avLst/>
          </a:prstGeom>
        </p:spPr>
        <p:txBody>
          <a:bodyPr lIns="0" tIns="0" rIns="0" bIns="0" anchor="t"/>
          <a:lstStyle>
            <a:lvl1pPr defTabSz="914400">
              <a:defRPr sz="1800">
                <a:latin typeface="+mj-lt"/>
                <a:ea typeface="+mj-ea"/>
                <a:cs typeface="+mj-cs"/>
                <a:sym typeface="Helvetica"/>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0" name="bg object 16"/>
          <p:cNvSpPr/>
          <p:nvPr/>
        </p:nvSpPr>
        <p:spPr>
          <a:xfrm>
            <a:off x="-1" y="4584191"/>
            <a:ext cx="7552946" cy="361192"/>
          </a:xfrm>
          <a:prstGeom prst="rect">
            <a:avLst/>
          </a:prstGeom>
          <a:solidFill>
            <a:srgbClr val="FF0000"/>
          </a:solidFill>
          <a:ln w="12700">
            <a:miter lim="400000"/>
          </a:ln>
        </p:spPr>
        <p:txBody>
          <a:bodyPr lIns="45718" tIns="45718" rIns="45718" bIns="45718"/>
          <a:lstStyle/>
          <a:p>
            <a:endParaRPr/>
          </a:p>
        </p:txBody>
      </p:sp>
      <p:sp>
        <p:nvSpPr>
          <p:cNvPr id="41" name="Foliennummer"/>
          <p:cNvSpPr txBox="1">
            <a:spLocks noGrp="1"/>
          </p:cNvSpPr>
          <p:nvPr>
            <p:ph type="sldNum" sz="quarter" idx="2"/>
          </p:nvPr>
        </p:nvSpPr>
        <p:spPr>
          <a:xfrm>
            <a:off x="8419827" y="4783454"/>
            <a:ext cx="266974" cy="279401"/>
          </a:xfrm>
          <a:prstGeom prst="rect">
            <a:avLst/>
          </a:prstGeom>
        </p:spPr>
        <p:txBody>
          <a:bodyPr lIns="0" tIns="0" rIns="0" bIns="0" anchor="t"/>
          <a:lstStyle>
            <a:lvl1pPr defTabSz="914400">
              <a:defRPr sz="1800">
                <a:latin typeface="+mj-lt"/>
                <a:ea typeface="+mj-ea"/>
                <a:cs typeface="+mj-cs"/>
                <a:sym typeface="Helvetica"/>
              </a:defRPr>
            </a:lvl1p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Master AA">
    <p:spTree>
      <p:nvGrpSpPr>
        <p:cNvPr id="1" name=""/>
        <p:cNvGrpSpPr/>
        <p:nvPr/>
      </p:nvGrpSpPr>
      <p:grpSpPr>
        <a:xfrm>
          <a:off x="0" y="0"/>
          <a:ext cx="0" cy="0"/>
          <a:chOff x="0" y="0"/>
          <a:chExt cx="0" cy="0"/>
        </a:xfrm>
      </p:grpSpPr>
      <p:sp>
        <p:nvSpPr>
          <p:cNvPr id="55" name="Foliennummer"/>
          <p:cNvSpPr txBox="1">
            <a:spLocks noGrp="1"/>
          </p:cNvSpPr>
          <p:nvPr>
            <p:ph type="sldNum" sz="quarter" idx="2"/>
          </p:nvPr>
        </p:nvSpPr>
        <p:spPr>
          <a:xfrm>
            <a:off x="8496027" y="4819650"/>
            <a:ext cx="266974" cy="279400"/>
          </a:xfrm>
          <a:prstGeom prst="rect">
            <a:avLst/>
          </a:prstGeom>
        </p:spPr>
        <p:txBody>
          <a:bodyPr lIns="0" tIns="0" rIns="0" bIns="0" anchor="t"/>
          <a:lstStyle>
            <a:lvl1pPr defTabSz="914400">
              <a:defRPr sz="1800">
                <a:latin typeface="+mj-lt"/>
                <a:ea typeface="+mj-ea"/>
                <a:cs typeface="+mj-cs"/>
                <a:sym typeface="Helvetica"/>
              </a:defRPr>
            </a:lvl1p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6" name="Titeltext"/>
          <p:cNvSpPr txBox="1">
            <a:spLocks noGrp="1"/>
          </p:cNvSpPr>
          <p:nvPr>
            <p:ph type="title"/>
          </p:nvPr>
        </p:nvSpPr>
        <p:spPr>
          <a:prstGeom prst="rect">
            <a:avLst/>
          </a:prstGeom>
        </p:spPr>
        <p:txBody>
          <a:bodyPr/>
          <a:lstStyle/>
          <a:p>
            <a:r>
              <a:t>Titeltext</a:t>
            </a:r>
          </a:p>
        </p:txBody>
      </p:sp>
      <p:sp>
        <p:nvSpPr>
          <p:cNvPr id="87"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8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628559" y="273779"/>
            <a:ext cx="7886433" cy="993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Titeltext</a:t>
            </a:r>
          </a:p>
        </p:txBody>
      </p:sp>
      <p:sp>
        <p:nvSpPr>
          <p:cNvPr id="3" name="Textebene 1…"/>
          <p:cNvSpPr txBox="1">
            <a:spLocks noGrp="1"/>
          </p:cNvSpPr>
          <p:nvPr>
            <p:ph type="body" idx="1"/>
          </p:nvPr>
        </p:nvSpPr>
        <p:spPr>
          <a:xfrm>
            <a:off x="628559" y="1369170"/>
            <a:ext cx="7886433" cy="3263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317849" y="4812619"/>
            <a:ext cx="197142" cy="183052"/>
          </a:xfrm>
          <a:prstGeom prst="rect">
            <a:avLst/>
          </a:prstGeom>
          <a:ln w="12700">
            <a:miter lim="400000"/>
          </a:ln>
        </p:spPr>
        <p:txBody>
          <a:bodyPr wrap="none" lIns="34289" tIns="34289" rIns="34289" bIns="34289" anchor="ctr">
            <a:spAutoFit/>
          </a:bodyPr>
          <a:lstStyle>
            <a:lvl1pPr algn="r" defTabSz="685800">
              <a:defRPr sz="9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8" r:id="rId5"/>
  </p:sldLayoutIdLst>
  <p:transition spd="med"/>
  <p:txStyles>
    <p:titleStyle>
      <a:lvl1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ctr" defTabSz="6858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339427" marR="0" indent="-231428" algn="l" defTabSz="685800" rtl="0" latinLnBrk="0">
        <a:lnSpc>
          <a:spcPct val="90000"/>
        </a:lnSpc>
        <a:spcBef>
          <a:spcPts val="1000"/>
        </a:spcBef>
        <a:spcAft>
          <a:spcPts val="0"/>
        </a:spcAft>
        <a:buClr>
          <a:srgbClr val="000000"/>
        </a:buClr>
        <a:buSzPct val="45000"/>
        <a:buFontTx/>
        <a:buChar char="●"/>
        <a:tabLst/>
        <a:defRPr sz="2000" b="0" i="0" u="none" strike="noStrike" cap="none" spc="0" baseline="0">
          <a:solidFill>
            <a:srgbClr val="000000"/>
          </a:solidFill>
          <a:uFillTx/>
          <a:latin typeface="+mn-lt"/>
          <a:ea typeface="+mn-ea"/>
          <a:cs typeface="+mn-cs"/>
          <a:sym typeface="Calibri"/>
        </a:defRPr>
      </a:lvl1pPr>
      <a:lvl2pPr marL="863999" marR="0" indent="-323999" algn="l" defTabSz="685800" rtl="0" latinLnBrk="0">
        <a:lnSpc>
          <a:spcPct val="90000"/>
        </a:lnSpc>
        <a:spcBef>
          <a:spcPts val="1000"/>
        </a:spcBef>
        <a:spcAft>
          <a:spcPts val="0"/>
        </a:spcAft>
        <a:buClr>
          <a:srgbClr val="000000"/>
        </a:buClr>
        <a:buSzPct val="75000"/>
        <a:buFontTx/>
        <a:buChar char="−"/>
        <a:tabLst/>
        <a:defRPr sz="2000" b="0" i="0" u="none" strike="noStrike" cap="none" spc="0" baseline="0">
          <a:solidFill>
            <a:srgbClr val="000000"/>
          </a:solidFill>
          <a:uFillTx/>
          <a:latin typeface="+mn-lt"/>
          <a:ea typeface="+mn-ea"/>
          <a:cs typeface="+mn-cs"/>
          <a:sym typeface="Calibri"/>
        </a:defRPr>
      </a:lvl2pPr>
      <a:lvl3pPr marL="1327998" marR="0" indent="-320000" algn="l" defTabSz="685800" rtl="0" latinLnBrk="0">
        <a:lnSpc>
          <a:spcPct val="90000"/>
        </a:lnSpc>
        <a:spcBef>
          <a:spcPts val="1000"/>
        </a:spcBef>
        <a:spcAft>
          <a:spcPts val="0"/>
        </a:spcAft>
        <a:buClr>
          <a:srgbClr val="000000"/>
        </a:buClr>
        <a:buSzPct val="45000"/>
        <a:buFontTx/>
        <a:buChar char="●"/>
        <a:tabLst/>
        <a:defRPr sz="2000" b="0" i="0" u="none" strike="noStrike" cap="none" spc="0" baseline="0">
          <a:solidFill>
            <a:srgbClr val="000000"/>
          </a:solidFill>
          <a:uFillTx/>
          <a:latin typeface="+mn-lt"/>
          <a:ea typeface="+mn-ea"/>
          <a:cs typeface="+mn-cs"/>
          <a:sym typeface="Calibri"/>
        </a:defRPr>
      </a:lvl3pPr>
      <a:lvl4pPr marL="1752000" marR="0" indent="-239999" algn="l" defTabSz="685800" rtl="0" latinLnBrk="0">
        <a:lnSpc>
          <a:spcPct val="90000"/>
        </a:lnSpc>
        <a:spcBef>
          <a:spcPts val="1000"/>
        </a:spcBef>
        <a:spcAft>
          <a:spcPts val="0"/>
        </a:spcAft>
        <a:buClr>
          <a:srgbClr val="000000"/>
        </a:buClr>
        <a:buSzPct val="75000"/>
        <a:buFontTx/>
        <a:buChar char="−"/>
        <a:tabLst/>
        <a:defRPr sz="2000" b="0" i="0" u="none" strike="noStrike" cap="none" spc="0" baseline="0">
          <a:solidFill>
            <a:srgbClr val="000000"/>
          </a:solidFill>
          <a:uFillTx/>
          <a:latin typeface="+mn-lt"/>
          <a:ea typeface="+mn-ea"/>
          <a:cs typeface="+mn-cs"/>
          <a:sym typeface="Calibri"/>
        </a:defRPr>
      </a:lvl4pPr>
      <a:lvl5pPr marL="2159998" marR="0" indent="-215999" algn="l" defTabSz="685800" rtl="0" latinLnBrk="0">
        <a:lnSpc>
          <a:spcPct val="90000"/>
        </a:lnSpc>
        <a:spcBef>
          <a:spcPts val="1000"/>
        </a:spcBef>
        <a:spcAft>
          <a:spcPts val="0"/>
        </a:spcAft>
        <a:buClr>
          <a:srgbClr val="000000"/>
        </a:buClr>
        <a:buSzPct val="45000"/>
        <a:buFontTx/>
        <a:buChar char="●"/>
        <a:tabLst/>
        <a:defRPr sz="2000" b="0" i="0" u="none" strike="noStrike" cap="none" spc="0" baseline="0">
          <a:solidFill>
            <a:srgbClr val="000000"/>
          </a:solidFill>
          <a:uFillTx/>
          <a:latin typeface="+mn-lt"/>
          <a:ea typeface="+mn-ea"/>
          <a:cs typeface="+mn-cs"/>
          <a:sym typeface="Calibri"/>
        </a:defRPr>
      </a:lvl5pPr>
      <a:lvl6pPr marL="0" marR="0" indent="0" algn="l" defTabSz="685800" rtl="0" latinLnBrk="0">
        <a:lnSpc>
          <a:spcPct val="90000"/>
        </a:lnSpc>
        <a:spcBef>
          <a:spcPts val="1000"/>
        </a:spcBef>
        <a:spcAft>
          <a:spcPts val="0"/>
        </a:spcAft>
        <a:buClr>
          <a:srgbClr val="000000"/>
        </a:buClr>
        <a:buSzTx/>
        <a:buFontTx/>
        <a:buNone/>
        <a:tabLst/>
        <a:defRPr sz="2000" b="0" i="0" u="none" strike="noStrike" cap="none" spc="0" baseline="0">
          <a:solidFill>
            <a:srgbClr val="000000"/>
          </a:solidFill>
          <a:uFillTx/>
          <a:latin typeface="+mn-lt"/>
          <a:ea typeface="+mn-ea"/>
          <a:cs typeface="+mn-cs"/>
          <a:sym typeface="Calibri"/>
        </a:defRPr>
      </a:lvl6pPr>
      <a:lvl7pPr marL="0" marR="0" indent="0" algn="l" defTabSz="685800" rtl="0" latinLnBrk="0">
        <a:lnSpc>
          <a:spcPct val="90000"/>
        </a:lnSpc>
        <a:spcBef>
          <a:spcPts val="1000"/>
        </a:spcBef>
        <a:spcAft>
          <a:spcPts val="0"/>
        </a:spcAft>
        <a:buClr>
          <a:srgbClr val="000000"/>
        </a:buClr>
        <a:buSzTx/>
        <a:buFontTx/>
        <a:buNone/>
        <a:tabLst/>
        <a:defRPr sz="2000" b="0" i="0" u="none" strike="noStrike" cap="none" spc="0" baseline="0">
          <a:solidFill>
            <a:srgbClr val="000000"/>
          </a:solidFill>
          <a:uFillTx/>
          <a:latin typeface="+mn-lt"/>
          <a:ea typeface="+mn-ea"/>
          <a:cs typeface="+mn-cs"/>
          <a:sym typeface="Calibri"/>
        </a:defRPr>
      </a:lvl7pPr>
      <a:lvl8pPr marL="0" marR="0" indent="0" algn="l" defTabSz="685800" rtl="0" latinLnBrk="0">
        <a:lnSpc>
          <a:spcPct val="90000"/>
        </a:lnSpc>
        <a:spcBef>
          <a:spcPts val="1000"/>
        </a:spcBef>
        <a:spcAft>
          <a:spcPts val="0"/>
        </a:spcAft>
        <a:buClr>
          <a:srgbClr val="000000"/>
        </a:buClr>
        <a:buSzTx/>
        <a:buFontTx/>
        <a:buNone/>
        <a:tabLst/>
        <a:defRPr sz="2000" b="0" i="0" u="none" strike="noStrike" cap="none" spc="0" baseline="0">
          <a:solidFill>
            <a:srgbClr val="000000"/>
          </a:solidFill>
          <a:uFillTx/>
          <a:latin typeface="+mn-lt"/>
          <a:ea typeface="+mn-ea"/>
          <a:cs typeface="+mn-cs"/>
          <a:sym typeface="Calibri"/>
        </a:defRPr>
      </a:lvl8pPr>
      <a:lvl9pPr marL="0" marR="0" indent="0" algn="l" defTabSz="685800" rtl="0" latinLnBrk="0">
        <a:lnSpc>
          <a:spcPct val="90000"/>
        </a:lnSpc>
        <a:spcBef>
          <a:spcPts val="1000"/>
        </a:spcBef>
        <a:spcAft>
          <a:spcPts val="0"/>
        </a:spcAft>
        <a:buClr>
          <a:srgbClr val="000000"/>
        </a:buClr>
        <a:buSzTx/>
        <a:buFontTx/>
        <a:buNone/>
        <a:tabLst/>
        <a:defRPr sz="2000" b="0" i="0" u="none" strike="noStrike" cap="none" spc="0" baseline="0">
          <a:solidFill>
            <a:srgbClr val="000000"/>
          </a:solidFill>
          <a:uFillTx/>
          <a:latin typeface="+mn-lt"/>
          <a:ea typeface="+mn-ea"/>
          <a:cs typeface="+mn-cs"/>
          <a:sym typeface="Calibri"/>
        </a:defRPr>
      </a:lvl9pPr>
    </p:bodyStyle>
    <p:otherStyle>
      <a:lvl1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1pPr>
      <a:lvl2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2pPr>
      <a:lvl3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3pPr>
      <a:lvl4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4pPr>
      <a:lvl5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5pPr>
      <a:lvl6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6pPr>
      <a:lvl7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7pPr>
      <a:lvl8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8pPr>
      <a:lvl9pPr marL="0" marR="0" indent="0" algn="r" defTabSz="6858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6612" y="0"/>
            <a:ext cx="3564970" cy="880023"/>
          </a:xfrm>
          <a:prstGeom prst="rect">
            <a:avLst/>
          </a:prstGeom>
        </p:spPr>
      </p:pic>
      <p:sp>
        <p:nvSpPr>
          <p:cNvPr id="98" name="object 2"/>
          <p:cNvSpPr/>
          <p:nvPr/>
        </p:nvSpPr>
        <p:spPr>
          <a:xfrm>
            <a:off x="-2" y="4609620"/>
            <a:ext cx="7554470" cy="359666"/>
          </a:xfrm>
          <a:prstGeom prst="rect">
            <a:avLst/>
          </a:prstGeom>
          <a:solidFill>
            <a:srgbClr val="FF0000"/>
          </a:solidFill>
          <a:ln w="12700">
            <a:miter lim="400000"/>
          </a:ln>
        </p:spPr>
        <p:txBody>
          <a:bodyPr lIns="45718" tIns="45718" rIns="45718" bIns="45718"/>
          <a:lstStyle/>
          <a:p>
            <a:endParaRPr/>
          </a:p>
        </p:txBody>
      </p:sp>
      <p:sp>
        <p:nvSpPr>
          <p:cNvPr id="100" name="object 4"/>
          <p:cNvSpPr txBox="1"/>
          <p:nvPr/>
        </p:nvSpPr>
        <p:spPr>
          <a:xfrm>
            <a:off x="0" y="2767287"/>
            <a:ext cx="9144000"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spcBef>
                <a:spcPts val="600"/>
              </a:spcBef>
              <a:defRPr sz="3600" b="1">
                <a:ln w="9525" cap="flat">
                  <a:solidFill>
                    <a:srgbClr val="D9D9D9"/>
                  </a:solidFill>
                  <a:prstDash val="solid"/>
                  <a:round/>
                </a:ln>
                <a:solidFill>
                  <a:srgbClr val="404040"/>
                </a:solidFill>
                <a:latin typeface="72 Black"/>
                <a:ea typeface="72 Black"/>
                <a:cs typeface="72 Black"/>
                <a:sym typeface="72 Black"/>
              </a:defRPr>
            </a:pPr>
            <a:endParaRPr dirty="0"/>
          </a:p>
        </p:txBody>
      </p:sp>
      <p:sp>
        <p:nvSpPr>
          <p:cNvPr id="3" name="Titel 2"/>
          <p:cNvSpPr>
            <a:spLocks noGrp="1"/>
          </p:cNvSpPr>
          <p:nvPr>
            <p:ph type="title"/>
          </p:nvPr>
        </p:nvSpPr>
        <p:spPr>
          <a:xfrm>
            <a:off x="408641" y="1927539"/>
            <a:ext cx="8326718" cy="391162"/>
          </a:xfrm>
        </p:spPr>
        <p:txBody>
          <a:bodyPr>
            <a:noAutofit/>
          </a:bodyPr>
          <a:lstStyle/>
          <a:p>
            <a:pPr algn="ctr"/>
            <a:r>
              <a:rPr lang="de-DE" altLang="de-DE" sz="4800" dirty="0">
                <a:solidFill>
                  <a:srgbClr val="FF0000"/>
                </a:solidFill>
                <a:latin typeface="Arial" panose="020B0604020202020204" pitchFamily="34" charset="0"/>
              </a:rPr>
              <a:t>Halle (Saale) zählt selbst</a:t>
            </a:r>
            <a:endParaRPr lang="de-DE" sz="4800" dirty="0">
              <a:solidFill>
                <a:srgbClr val="FF0000"/>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3"/>
          <p:cNvSpPr/>
          <p:nvPr/>
        </p:nvSpPr>
        <p:spPr>
          <a:xfrm>
            <a:off x="-2" y="4584191"/>
            <a:ext cx="7554470" cy="361192"/>
          </a:xfrm>
          <a:prstGeom prst="rect">
            <a:avLst/>
          </a:prstGeom>
          <a:solidFill>
            <a:srgbClr val="FF0000"/>
          </a:solidFill>
          <a:ln w="12700">
            <a:miter lim="400000"/>
          </a:ln>
        </p:spPr>
        <p:txBody>
          <a:bodyPr lIns="45718" tIns="45718" rIns="45718" bIns="45718"/>
          <a:lstStyle/>
          <a:p>
            <a:endParaRPr/>
          </a:p>
        </p:txBody>
      </p:sp>
      <p:pic>
        <p:nvPicPr>
          <p:cNvPr id="106" name="object 5" descr="object 5"/>
          <p:cNvPicPr>
            <a:picLocks noChangeAspect="1"/>
          </p:cNvPicPr>
          <p:nvPr/>
        </p:nvPicPr>
        <p:blipFill>
          <a:blip r:embed="rId3"/>
          <a:stretch>
            <a:fillRect/>
          </a:stretch>
        </p:blipFill>
        <p:spPr>
          <a:xfrm>
            <a:off x="5934680" y="143301"/>
            <a:ext cx="3050770" cy="542957"/>
          </a:xfrm>
          <a:prstGeom prst="rect">
            <a:avLst/>
          </a:prstGeom>
          <a:ln w="12700">
            <a:miter lim="400000"/>
          </a:ln>
        </p:spPr>
      </p:pic>
      <p:sp>
        <p:nvSpPr>
          <p:cNvPr id="7" name="object 12"/>
          <p:cNvSpPr txBox="1"/>
          <p:nvPr/>
        </p:nvSpPr>
        <p:spPr>
          <a:xfrm>
            <a:off x="215998" y="4654690"/>
            <a:ext cx="6489603" cy="2051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sp>
        <p:nvSpPr>
          <p:cNvPr id="8" name="Inhaltsplatzhalter 2">
            <a:extLst>
              <a:ext uri="{FF2B5EF4-FFF2-40B4-BE49-F238E27FC236}">
                <a16:creationId xmlns:a16="http://schemas.microsoft.com/office/drawing/2014/main" id="{85665DDC-FE6A-AAB7-6425-94F7535DDB6C}"/>
              </a:ext>
            </a:extLst>
          </p:cNvPr>
          <p:cNvSpPr txBox="1">
            <a:spLocks/>
          </p:cNvSpPr>
          <p:nvPr/>
        </p:nvSpPr>
        <p:spPr bwMode="auto">
          <a:xfrm>
            <a:off x="577560" y="1282433"/>
            <a:ext cx="8012767" cy="207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ts val="1200"/>
              </a:spcBef>
            </a:pPr>
            <a:r>
              <a:rPr lang="de-DE" altLang="de-DE" sz="1400" dirty="0">
                <a:latin typeface="Arial" panose="020B0604020202020204" pitchFamily="34" charset="0"/>
              </a:rPr>
              <a:t>Der Zensus 2022, veröffentlicht im Juni 2024, weist eine Differenz von 16.867 Einwohnerinnen und Einwohnern zum Melderegister der Stadt Halle (Saale) auf (243.453 zu 226.586 Personen).</a:t>
            </a:r>
          </a:p>
          <a:p>
            <a:pPr marL="285750" indent="-285750" eaLnBrk="1" hangingPunct="1">
              <a:spcBef>
                <a:spcPts val="1200"/>
              </a:spcBef>
            </a:pPr>
            <a:r>
              <a:rPr lang="de-DE" altLang="de-DE" sz="1400" dirty="0">
                <a:latin typeface="Arial" panose="020B0604020202020204" pitchFamily="34" charset="0"/>
              </a:rPr>
              <a:t>Diese Abweichung von 6,93 %</a:t>
            </a:r>
            <a:r>
              <a:rPr lang="de-DE" altLang="de-DE" sz="1400" b="1" dirty="0">
                <a:solidFill>
                  <a:schemeClr val="tx2">
                    <a:lumMod val="60000"/>
                    <a:lumOff val="40000"/>
                  </a:schemeClr>
                </a:solidFill>
                <a:latin typeface="Arial" panose="020B0604020202020204" pitchFamily="34" charset="0"/>
              </a:rPr>
              <a:t> </a:t>
            </a:r>
            <a:r>
              <a:rPr lang="de-DE" altLang="de-DE" sz="1400" dirty="0">
                <a:latin typeface="Arial" panose="020B0604020202020204" pitchFamily="34" charset="0"/>
              </a:rPr>
              <a:t>ist für die Stadt nicht erklärbar.</a:t>
            </a:r>
          </a:p>
          <a:p>
            <a:pPr marL="285750" indent="-285750" eaLnBrk="1" hangingPunct="1">
              <a:spcBef>
                <a:spcPts val="800"/>
              </a:spcBef>
            </a:pPr>
            <a:r>
              <a:rPr lang="de-DE" altLang="de-DE" sz="1400" dirty="0">
                <a:latin typeface="Arial" panose="020B0604020202020204" pitchFamily="34" charset="0"/>
              </a:rPr>
              <a:t>Für die Stadt würde dieser Bevölkerungsschwund Einnahmeausfälle von 14 bis 15 Millionen Euro bei den Landeszuweisungen bedeuten.</a:t>
            </a:r>
          </a:p>
          <a:p>
            <a:pPr marL="285750" indent="-285750" eaLnBrk="1" hangingPunct="1">
              <a:spcBef>
                <a:spcPts val="800"/>
              </a:spcBef>
            </a:pPr>
            <a:r>
              <a:rPr lang="de-DE" altLang="de-DE" sz="1400" dirty="0">
                <a:latin typeface="Arial" panose="020B0604020202020204" pitchFamily="34" charset="0"/>
              </a:rPr>
              <a:t>Trotz geringerer Einnahmen muss die Stadt die Infrastruktur und die Dienstleistungen für die tatsächliche Einwohnerzahl sicherstellen</a:t>
            </a:r>
            <a:r>
              <a:rPr lang="de-DE" altLang="de-DE" sz="1600" dirty="0">
                <a:latin typeface="Arial" panose="020B0604020202020204" pitchFamily="34" charset="0"/>
              </a:rPr>
              <a:t>.</a:t>
            </a:r>
          </a:p>
        </p:txBody>
      </p:sp>
      <p:sp>
        <p:nvSpPr>
          <p:cNvPr id="9" name="Inhaltsplatzhalter 2">
            <a:extLst>
              <a:ext uri="{FF2B5EF4-FFF2-40B4-BE49-F238E27FC236}">
                <a16:creationId xmlns:a16="http://schemas.microsoft.com/office/drawing/2014/main" id="{450DAAED-242A-5416-3DC4-E280DEC8DFA6}"/>
              </a:ext>
            </a:extLst>
          </p:cNvPr>
          <p:cNvSpPr txBox="1">
            <a:spLocks/>
          </p:cNvSpPr>
          <p:nvPr/>
        </p:nvSpPr>
        <p:spPr bwMode="auto">
          <a:xfrm>
            <a:off x="591847" y="748451"/>
            <a:ext cx="46164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1200"/>
              </a:spcBef>
              <a:buFont typeface="Arial" panose="020B0604020202020204" pitchFamily="34" charset="0"/>
              <a:buNone/>
            </a:pPr>
            <a:r>
              <a:rPr lang="de-DE" altLang="de-DE" sz="1800" b="1" dirty="0">
                <a:solidFill>
                  <a:srgbClr val="E30613"/>
                </a:solidFill>
                <a:latin typeface="Arial" panose="020B0604020202020204" pitchFamily="34" charset="0"/>
              </a:rPr>
              <a:t>Hintergrund</a:t>
            </a:r>
          </a:p>
        </p:txBody>
      </p:sp>
      <p:sp>
        <p:nvSpPr>
          <p:cNvPr id="2" name="Foliennummernplatzhalter 1"/>
          <p:cNvSpPr>
            <a:spLocks noGrp="1"/>
          </p:cNvSpPr>
          <p:nvPr>
            <p:ph type="sldNum" sz="quarter" idx="2"/>
          </p:nvPr>
        </p:nvSpPr>
        <p:spPr/>
        <p:txBody>
          <a:bodyPr/>
          <a:lstStyle/>
          <a:p>
            <a:fld id="{86CB4B4D-7CA3-9044-876B-883B54F8677D}" type="slidenum">
              <a:rPr lang="de-DE" smtClean="0"/>
              <a:t>2</a:t>
            </a:fld>
            <a:endParaRPr lang="de-DE"/>
          </a:p>
        </p:txBody>
      </p:sp>
    </p:spTree>
    <p:extLst>
      <p:ext uri="{BB962C8B-B14F-4D97-AF65-F5344CB8AC3E}">
        <p14:creationId xmlns:p14="http://schemas.microsoft.com/office/powerpoint/2010/main" val="133163634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3"/>
          <p:cNvSpPr/>
          <p:nvPr/>
        </p:nvSpPr>
        <p:spPr>
          <a:xfrm>
            <a:off x="-2" y="4584191"/>
            <a:ext cx="7554470" cy="361192"/>
          </a:xfrm>
          <a:prstGeom prst="rect">
            <a:avLst/>
          </a:prstGeom>
          <a:solidFill>
            <a:srgbClr val="FF0000"/>
          </a:solidFill>
          <a:ln w="12700">
            <a:miter lim="400000"/>
          </a:ln>
        </p:spPr>
        <p:txBody>
          <a:bodyPr lIns="45718" tIns="45718" rIns="45718" bIns="45718"/>
          <a:lstStyle/>
          <a:p>
            <a:endParaRPr/>
          </a:p>
        </p:txBody>
      </p:sp>
      <p:pic>
        <p:nvPicPr>
          <p:cNvPr id="106" name="object 5" descr="object 5"/>
          <p:cNvPicPr>
            <a:picLocks noChangeAspect="1"/>
          </p:cNvPicPr>
          <p:nvPr/>
        </p:nvPicPr>
        <p:blipFill>
          <a:blip r:embed="rId3"/>
          <a:stretch>
            <a:fillRect/>
          </a:stretch>
        </p:blipFill>
        <p:spPr>
          <a:xfrm>
            <a:off x="5934680" y="143301"/>
            <a:ext cx="3050770" cy="542957"/>
          </a:xfrm>
          <a:prstGeom prst="rect">
            <a:avLst/>
          </a:prstGeom>
          <a:ln w="12700">
            <a:miter lim="400000"/>
          </a:ln>
        </p:spPr>
      </p:pic>
      <p:sp>
        <p:nvSpPr>
          <p:cNvPr id="7" name="object 12"/>
          <p:cNvSpPr txBox="1"/>
          <p:nvPr/>
        </p:nvSpPr>
        <p:spPr>
          <a:xfrm>
            <a:off x="215998" y="4654690"/>
            <a:ext cx="6489603" cy="2051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sp>
        <p:nvSpPr>
          <p:cNvPr id="10" name="Textfeld 9">
            <a:extLst>
              <a:ext uri="{FF2B5EF4-FFF2-40B4-BE49-F238E27FC236}">
                <a16:creationId xmlns:a16="http://schemas.microsoft.com/office/drawing/2014/main" id="{CA08CAD3-9D66-6619-6463-F25EC920648F}"/>
              </a:ext>
            </a:extLst>
          </p:cNvPr>
          <p:cNvSpPr txBox="1"/>
          <p:nvPr/>
        </p:nvSpPr>
        <p:spPr>
          <a:xfrm>
            <a:off x="577559" y="841729"/>
            <a:ext cx="8012768" cy="2831544"/>
          </a:xfrm>
          <a:prstGeom prst="rect">
            <a:avLst/>
          </a:prstGeom>
          <a:noFill/>
        </p:spPr>
        <p:txBody>
          <a:bodyPr wrap="square" rtlCol="0">
            <a:spAutoFit/>
          </a:bodyPr>
          <a:lstStyle/>
          <a:p>
            <a:pPr eaLnBrk="1" hangingPunct="1">
              <a:spcBef>
                <a:spcPts val="1200"/>
              </a:spcBef>
            </a:pPr>
            <a:r>
              <a:rPr lang="de-DE" altLang="de-DE" b="1" dirty="0">
                <a:solidFill>
                  <a:srgbClr val="E30613"/>
                </a:solidFill>
                <a:latin typeface="Arial" panose="020B0604020202020204" pitchFamily="34" charset="0"/>
              </a:rPr>
              <a:t>Ziele</a:t>
            </a:r>
            <a:endParaRPr lang="de-DE" altLang="de-DE" sz="1600" b="1" dirty="0">
              <a:solidFill>
                <a:srgbClr val="E30613"/>
              </a:solidFill>
              <a:latin typeface="Arial" panose="020B0604020202020204" pitchFamily="34" charset="0"/>
            </a:endParaRPr>
          </a:p>
          <a:p>
            <a:pPr marL="285750" indent="-285750" eaLnBrk="1" hangingPunct="1">
              <a:spcBef>
                <a:spcPts val="600"/>
              </a:spcBef>
              <a:buFont typeface="Arial" panose="020B0604020202020204" pitchFamily="34" charset="0"/>
              <a:buChar char="•"/>
            </a:pPr>
            <a:r>
              <a:rPr lang="de-DE" sz="1400" dirty="0">
                <a:effectLst/>
                <a:latin typeface="Arial" panose="020B0604020202020204" pitchFamily="34" charset="0"/>
                <a:ea typeface="Calibri" panose="020F0502020204030204" pitchFamily="34" charset="0"/>
              </a:rPr>
              <a:t>Beleg der Aktualität und Genauigkeit des Melderegisters der Stadt hinsichtlich der in der Stadt amtlich gemeldeten und tatsächlich mit Wohnadresse erreichbaren Personen.</a:t>
            </a:r>
          </a:p>
          <a:p>
            <a:pPr marL="285750" indent="-285750" eaLnBrk="1" hangingPunct="1">
              <a:spcBef>
                <a:spcPts val="600"/>
              </a:spcBef>
              <a:buFont typeface="Arial" panose="020B0604020202020204" pitchFamily="34" charset="0"/>
              <a:buChar char="•"/>
            </a:pPr>
            <a:r>
              <a:rPr lang="de-DE" sz="1400" dirty="0">
                <a:latin typeface="Arial" panose="020B0604020202020204" pitchFamily="34" charset="0"/>
              </a:rPr>
              <a:t>Das Melderegister ist entsprechend § 6 Bundesmeldegesetz in der Fortschreibung zu berichtigen und fortzuschreiben.</a:t>
            </a:r>
          </a:p>
          <a:p>
            <a:pPr marL="285750" indent="-285750" eaLnBrk="1" hangingPunct="1">
              <a:spcBef>
                <a:spcPts val="600"/>
              </a:spcBef>
              <a:buFont typeface="Arial" panose="020B0604020202020204" pitchFamily="34" charset="0"/>
              <a:buChar char="•"/>
            </a:pPr>
            <a:r>
              <a:rPr lang="de-DE" sz="1400" dirty="0">
                <a:latin typeface="Arial" panose="020B0604020202020204" pitchFamily="34" charset="0"/>
              </a:rPr>
              <a:t>Das Melderegister ist Grundlage für die Planung zahlreicher Infrastruktur- und Dienstleistungsangebote der Stadt (z.B. Bürgerservicestelle, Kindertagesplätze, Schulen, Ausländerbehörde).</a:t>
            </a:r>
          </a:p>
          <a:p>
            <a:pPr marL="285750" indent="-285750" eaLnBrk="1" hangingPunct="1">
              <a:spcBef>
                <a:spcPts val="600"/>
              </a:spcBef>
              <a:buFont typeface="Arial" panose="020B0604020202020204" pitchFamily="34" charset="0"/>
              <a:buChar char="•"/>
            </a:pPr>
            <a:r>
              <a:rPr lang="de-DE" sz="1400" dirty="0">
                <a:latin typeface="Arial" panose="020B0604020202020204" pitchFamily="34" charset="0"/>
              </a:rPr>
              <a:t>Die Zuweisungen des Landes zur Finanzierung dieser Strukturen müssen sich an der tatsächlichen Einwohnerzahl orientieren. Dieses ist aktuell nicht so und muss ggf. erstritten werden.</a:t>
            </a:r>
          </a:p>
        </p:txBody>
      </p:sp>
      <p:sp>
        <p:nvSpPr>
          <p:cNvPr id="2" name="Foliennummernplatzhalter 1"/>
          <p:cNvSpPr>
            <a:spLocks noGrp="1"/>
          </p:cNvSpPr>
          <p:nvPr>
            <p:ph type="sldNum" sz="quarter" idx="2"/>
          </p:nvPr>
        </p:nvSpPr>
        <p:spPr/>
        <p:txBody>
          <a:bodyPr/>
          <a:lstStyle/>
          <a:p>
            <a:fld id="{86CB4B4D-7CA3-9044-876B-883B54F8677D}" type="slidenum">
              <a:rPr lang="de-DE" smtClean="0"/>
              <a:t>3</a:t>
            </a:fld>
            <a:endParaRPr lang="de-DE"/>
          </a:p>
        </p:txBody>
      </p:sp>
    </p:spTree>
    <p:extLst>
      <p:ext uri="{BB962C8B-B14F-4D97-AF65-F5344CB8AC3E}">
        <p14:creationId xmlns:p14="http://schemas.microsoft.com/office/powerpoint/2010/main" val="8145675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object 3"/>
          <p:cNvSpPr/>
          <p:nvPr/>
        </p:nvSpPr>
        <p:spPr>
          <a:xfrm>
            <a:off x="-2" y="4584191"/>
            <a:ext cx="7217329" cy="361192"/>
          </a:xfrm>
          <a:prstGeom prst="rect">
            <a:avLst/>
          </a:prstGeom>
          <a:solidFill>
            <a:srgbClr val="FF0000"/>
          </a:solidFill>
          <a:ln w="12700">
            <a:miter lim="400000"/>
          </a:ln>
        </p:spPr>
        <p:txBody>
          <a:bodyPr lIns="45718" tIns="45718" rIns="45718" bIns="45718"/>
          <a:lstStyle/>
          <a:p>
            <a:endParaRPr/>
          </a:p>
        </p:txBody>
      </p:sp>
      <p:pic>
        <p:nvPicPr>
          <p:cNvPr id="6" name="object 5" descr="object 5"/>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7" name="object 12"/>
          <p:cNvSpPr txBox="1"/>
          <p:nvPr/>
        </p:nvSpPr>
        <p:spPr>
          <a:xfrm>
            <a:off x="215998" y="4654690"/>
            <a:ext cx="6489603"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grpSp>
        <p:nvGrpSpPr>
          <p:cNvPr id="8" name="Gruppieren 7">
            <a:extLst>
              <a:ext uri="{FF2B5EF4-FFF2-40B4-BE49-F238E27FC236}">
                <a16:creationId xmlns:a16="http://schemas.microsoft.com/office/drawing/2014/main" id="{67E19509-AC15-01CA-942A-04291E0B5007}"/>
              </a:ext>
            </a:extLst>
          </p:cNvPr>
          <p:cNvGrpSpPr/>
          <p:nvPr/>
        </p:nvGrpSpPr>
        <p:grpSpPr>
          <a:xfrm>
            <a:off x="390539" y="1653708"/>
            <a:ext cx="404054" cy="404054"/>
            <a:chOff x="546100" y="2360500"/>
            <a:chExt cx="538738" cy="538738"/>
          </a:xfrm>
          <a:solidFill>
            <a:srgbClr val="ED1C24"/>
          </a:solidFill>
        </p:grpSpPr>
        <p:sp>
          <p:nvSpPr>
            <p:cNvPr id="9" name="Ellipse 8">
              <a:extLst>
                <a:ext uri="{FF2B5EF4-FFF2-40B4-BE49-F238E27FC236}">
                  <a16:creationId xmlns:a16="http://schemas.microsoft.com/office/drawing/2014/main" id="{F1BD85EA-F828-D3EA-2076-A6488159EFFB}"/>
                </a:ext>
              </a:extLst>
            </p:cNvPr>
            <p:cNvSpPr/>
            <p:nvPr/>
          </p:nvSpPr>
          <p:spPr>
            <a:xfrm>
              <a:off x="546100" y="2360500"/>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0" name="Ellipse 9">
              <a:extLst>
                <a:ext uri="{FF2B5EF4-FFF2-40B4-BE49-F238E27FC236}">
                  <a16:creationId xmlns:a16="http://schemas.microsoft.com/office/drawing/2014/main" id="{19E55AA8-404C-8DFC-CA07-6D37B9658C05}"/>
                </a:ext>
              </a:extLst>
            </p:cNvPr>
            <p:cNvSpPr/>
            <p:nvPr/>
          </p:nvSpPr>
          <p:spPr>
            <a:xfrm>
              <a:off x="577051" y="2391451"/>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1" name="Textfeld 10">
              <a:extLst>
                <a:ext uri="{FF2B5EF4-FFF2-40B4-BE49-F238E27FC236}">
                  <a16:creationId xmlns:a16="http://schemas.microsoft.com/office/drawing/2014/main" id="{59D83A91-DF7F-B582-4032-E7C952B55DC4}"/>
                </a:ext>
              </a:extLst>
            </p:cNvPr>
            <p:cNvSpPr txBox="1"/>
            <p:nvPr/>
          </p:nvSpPr>
          <p:spPr>
            <a:xfrm>
              <a:off x="613539" y="2368704"/>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1</a:t>
              </a:r>
            </a:p>
          </p:txBody>
        </p:sp>
      </p:grpSp>
      <p:grpSp>
        <p:nvGrpSpPr>
          <p:cNvPr id="12" name="Gruppieren 11">
            <a:extLst>
              <a:ext uri="{FF2B5EF4-FFF2-40B4-BE49-F238E27FC236}">
                <a16:creationId xmlns:a16="http://schemas.microsoft.com/office/drawing/2014/main" id="{98C89F4D-FBDE-DBD8-BB3B-AD76E2409691}"/>
              </a:ext>
            </a:extLst>
          </p:cNvPr>
          <p:cNvGrpSpPr/>
          <p:nvPr/>
        </p:nvGrpSpPr>
        <p:grpSpPr>
          <a:xfrm>
            <a:off x="390539" y="3268441"/>
            <a:ext cx="404054" cy="404054"/>
            <a:chOff x="515149" y="3053828"/>
            <a:chExt cx="538738" cy="538738"/>
          </a:xfrm>
          <a:solidFill>
            <a:srgbClr val="ED1C24"/>
          </a:solidFill>
        </p:grpSpPr>
        <p:sp>
          <p:nvSpPr>
            <p:cNvPr id="13" name="Ellipse 12">
              <a:extLst>
                <a:ext uri="{FF2B5EF4-FFF2-40B4-BE49-F238E27FC236}">
                  <a16:creationId xmlns:a16="http://schemas.microsoft.com/office/drawing/2014/main" id="{4DC1DD4B-E054-FBC6-D58C-971398370E99}"/>
                </a:ext>
              </a:extLst>
            </p:cNvPr>
            <p:cNvSpPr/>
            <p:nvPr/>
          </p:nvSpPr>
          <p:spPr>
            <a:xfrm>
              <a:off x="515149" y="3053828"/>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Ellipse 13">
              <a:extLst>
                <a:ext uri="{FF2B5EF4-FFF2-40B4-BE49-F238E27FC236}">
                  <a16:creationId xmlns:a16="http://schemas.microsoft.com/office/drawing/2014/main" id="{DABAB4D2-6451-8FD0-C1E6-37A0921705B7}"/>
                </a:ext>
              </a:extLst>
            </p:cNvPr>
            <p:cNvSpPr/>
            <p:nvPr/>
          </p:nvSpPr>
          <p:spPr>
            <a:xfrm>
              <a:off x="546100" y="3084779"/>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5" name="Textfeld 14">
              <a:extLst>
                <a:ext uri="{FF2B5EF4-FFF2-40B4-BE49-F238E27FC236}">
                  <a16:creationId xmlns:a16="http://schemas.microsoft.com/office/drawing/2014/main" id="{0603AC0D-43E3-9100-8D25-B900FB1A40CA}"/>
                </a:ext>
              </a:extLst>
            </p:cNvPr>
            <p:cNvSpPr txBox="1"/>
            <p:nvPr/>
          </p:nvSpPr>
          <p:spPr>
            <a:xfrm>
              <a:off x="591422" y="3062032"/>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2</a:t>
              </a:r>
            </a:p>
          </p:txBody>
        </p:sp>
      </p:grpSp>
      <p:sp>
        <p:nvSpPr>
          <p:cNvPr id="16" name="Inhaltsplatzhalter 2">
            <a:extLst>
              <a:ext uri="{FF2B5EF4-FFF2-40B4-BE49-F238E27FC236}">
                <a16:creationId xmlns:a16="http://schemas.microsoft.com/office/drawing/2014/main" id="{FFFDFBFD-BAEA-DBB3-A9DB-BA7697E3E496}"/>
              </a:ext>
            </a:extLst>
          </p:cNvPr>
          <p:cNvSpPr txBox="1">
            <a:spLocks/>
          </p:cNvSpPr>
          <p:nvPr/>
        </p:nvSpPr>
        <p:spPr bwMode="auto">
          <a:xfrm>
            <a:off x="965201" y="1659861"/>
            <a:ext cx="7408408"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buNone/>
            </a:pPr>
            <a:r>
              <a:rPr lang="de-DE" sz="1600" kern="100" dirty="0">
                <a:effectLst/>
                <a:latin typeface="Arial" panose="020B0604020202020204" pitchFamily="34" charset="0"/>
                <a:ea typeface="Calibri" panose="020F0502020204030204" pitchFamily="34" charset="0"/>
              </a:rPr>
              <a:t>Kontinuierliche Erfassung unzustellbarer Wahlbenachrichtigungen</a:t>
            </a:r>
          </a:p>
          <a:p>
            <a:pPr marL="593725" indent="-233363"/>
            <a:r>
              <a:rPr lang="de-DE" sz="1600" kern="100" dirty="0">
                <a:effectLst/>
                <a:latin typeface="Arial" panose="020B0604020202020204" pitchFamily="34" charset="0"/>
                <a:ea typeface="Calibri" panose="020F0502020204030204" pitchFamily="34" charset="0"/>
              </a:rPr>
              <a:t>OB-Wahl am 13. Oktober 2019</a:t>
            </a:r>
          </a:p>
          <a:p>
            <a:pPr marL="593725" indent="-233363"/>
            <a:r>
              <a:rPr lang="de-DE" sz="1600" kern="100" dirty="0">
                <a:effectLst/>
                <a:latin typeface="Arial" panose="020B0604020202020204" pitchFamily="34" charset="0"/>
                <a:ea typeface="Calibri" panose="020F0502020204030204" pitchFamily="34" charset="0"/>
              </a:rPr>
              <a:t>Landtagswahl am 6. Juni 2021</a:t>
            </a:r>
          </a:p>
          <a:p>
            <a:pPr marL="593725" indent="-233363"/>
            <a:r>
              <a:rPr lang="de-DE" sz="1600" kern="100" dirty="0">
                <a:effectLst/>
                <a:latin typeface="Arial" panose="020B0604020202020204" pitchFamily="34" charset="0"/>
                <a:ea typeface="Calibri" panose="020F0502020204030204" pitchFamily="34" charset="0"/>
              </a:rPr>
              <a:t>Bundestagswahl am 26. September 2021</a:t>
            </a:r>
          </a:p>
          <a:p>
            <a:pPr marL="593725" indent="-233363"/>
            <a:r>
              <a:rPr lang="de-DE" sz="1600" kern="100" dirty="0">
                <a:effectLst/>
                <a:latin typeface="Arial" panose="020B0604020202020204" pitchFamily="34" charset="0"/>
                <a:ea typeface="Calibri" panose="020F0502020204030204" pitchFamily="34" charset="0"/>
              </a:rPr>
              <a:t>Kommunalwahl und Europawahl am 9. Juni 2024</a:t>
            </a:r>
          </a:p>
        </p:txBody>
      </p:sp>
      <p:sp>
        <p:nvSpPr>
          <p:cNvPr id="17" name="Rechteck 1">
            <a:extLst>
              <a:ext uri="{FF2B5EF4-FFF2-40B4-BE49-F238E27FC236}">
                <a16:creationId xmlns:a16="http://schemas.microsoft.com/office/drawing/2014/main" id="{79FF1148-A78C-73D7-C5A5-262262983D74}"/>
              </a:ext>
            </a:extLst>
          </p:cNvPr>
          <p:cNvSpPr>
            <a:spLocks noChangeArrowheads="1"/>
          </p:cNvSpPr>
          <p:nvPr/>
        </p:nvSpPr>
        <p:spPr bwMode="auto">
          <a:xfrm>
            <a:off x="965201" y="3215561"/>
            <a:ext cx="68373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1200"/>
              </a:spcBef>
              <a:buFontTx/>
              <a:buNone/>
            </a:pPr>
            <a:r>
              <a:rPr lang="de-DE" sz="1600" dirty="0">
                <a:effectLst/>
                <a:latin typeface="Arial" panose="020B0604020202020204" pitchFamily="34" charset="0"/>
                <a:ea typeface="Calibri" panose="020F0502020204030204" pitchFamily="34" charset="0"/>
              </a:rPr>
              <a:t>Abgleich einschulungspflichtiger Kinder laut Melderegister mit den Zahlen der tatsächlichen Einschulung</a:t>
            </a:r>
            <a:endParaRPr lang="de-DE" altLang="de-DE" sz="1600" b="1" strike="sngStrike" dirty="0">
              <a:solidFill>
                <a:schemeClr val="bg1">
                  <a:lumMod val="50000"/>
                </a:schemeClr>
              </a:solidFill>
              <a:latin typeface="Arial" panose="020B0604020202020204" pitchFamily="34" charset="0"/>
            </a:endParaRPr>
          </a:p>
        </p:txBody>
      </p:sp>
      <p:grpSp>
        <p:nvGrpSpPr>
          <p:cNvPr id="18" name="Gruppieren 17">
            <a:extLst>
              <a:ext uri="{FF2B5EF4-FFF2-40B4-BE49-F238E27FC236}">
                <a16:creationId xmlns:a16="http://schemas.microsoft.com/office/drawing/2014/main" id="{0F65DC8F-CD19-1914-301E-7E8248C35B93}"/>
              </a:ext>
            </a:extLst>
          </p:cNvPr>
          <p:cNvGrpSpPr/>
          <p:nvPr/>
        </p:nvGrpSpPr>
        <p:grpSpPr>
          <a:xfrm>
            <a:off x="390539" y="3866572"/>
            <a:ext cx="404054" cy="404054"/>
            <a:chOff x="515149" y="3053828"/>
            <a:chExt cx="538738" cy="538738"/>
          </a:xfrm>
          <a:solidFill>
            <a:srgbClr val="ED1C24"/>
          </a:solidFill>
        </p:grpSpPr>
        <p:sp>
          <p:nvSpPr>
            <p:cNvPr id="19" name="Ellipse 18">
              <a:extLst>
                <a:ext uri="{FF2B5EF4-FFF2-40B4-BE49-F238E27FC236}">
                  <a16:creationId xmlns:a16="http://schemas.microsoft.com/office/drawing/2014/main" id="{9F0C2820-8B3F-BE6C-EF4F-2FF1521587F4}"/>
                </a:ext>
              </a:extLst>
            </p:cNvPr>
            <p:cNvSpPr/>
            <p:nvPr/>
          </p:nvSpPr>
          <p:spPr>
            <a:xfrm>
              <a:off x="515149" y="3053828"/>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0" name="Ellipse 19">
              <a:extLst>
                <a:ext uri="{FF2B5EF4-FFF2-40B4-BE49-F238E27FC236}">
                  <a16:creationId xmlns:a16="http://schemas.microsoft.com/office/drawing/2014/main" id="{F263DDA1-6F37-A981-4811-91AC8D4D388B}"/>
                </a:ext>
              </a:extLst>
            </p:cNvPr>
            <p:cNvSpPr/>
            <p:nvPr/>
          </p:nvSpPr>
          <p:spPr>
            <a:xfrm>
              <a:off x="546100" y="3084779"/>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1" name="Textfeld 20">
              <a:extLst>
                <a:ext uri="{FF2B5EF4-FFF2-40B4-BE49-F238E27FC236}">
                  <a16:creationId xmlns:a16="http://schemas.microsoft.com/office/drawing/2014/main" id="{95CB8E97-45D4-84FE-52FE-1398025C4369}"/>
                </a:ext>
              </a:extLst>
            </p:cNvPr>
            <p:cNvSpPr txBox="1"/>
            <p:nvPr/>
          </p:nvSpPr>
          <p:spPr>
            <a:xfrm>
              <a:off x="591422" y="3062032"/>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3</a:t>
              </a:r>
            </a:p>
          </p:txBody>
        </p:sp>
      </p:grpSp>
      <p:sp>
        <p:nvSpPr>
          <p:cNvPr id="22" name="Inhaltsplatzhalter 2">
            <a:extLst>
              <a:ext uri="{FF2B5EF4-FFF2-40B4-BE49-F238E27FC236}">
                <a16:creationId xmlns:a16="http://schemas.microsoft.com/office/drawing/2014/main" id="{85665DDC-FE6A-AAB7-6425-94F7535DDB6C}"/>
              </a:ext>
            </a:extLst>
          </p:cNvPr>
          <p:cNvSpPr txBox="1">
            <a:spLocks/>
          </p:cNvSpPr>
          <p:nvPr/>
        </p:nvSpPr>
        <p:spPr bwMode="auto">
          <a:xfrm>
            <a:off x="331788" y="861360"/>
            <a:ext cx="8192780" cy="74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0000"/>
              </a:lnSpc>
              <a:spcBef>
                <a:spcPts val="600"/>
              </a:spcBef>
              <a:buNone/>
            </a:pPr>
            <a:r>
              <a:rPr lang="de-DE" altLang="de-DE" sz="1800" b="1" dirty="0">
                <a:solidFill>
                  <a:srgbClr val="E30613"/>
                </a:solidFill>
                <a:latin typeface="Arial" panose="020B0604020202020204" pitchFamily="34" charset="0"/>
              </a:rPr>
              <a:t>Belastbarkeit der Annahme, dass der Zensus zu stark und nicht nachvollziehbar von der amtlichen Meldezahl abweicht:</a:t>
            </a:r>
          </a:p>
        </p:txBody>
      </p:sp>
      <p:sp>
        <p:nvSpPr>
          <p:cNvPr id="23" name="Rechteck 1">
            <a:extLst>
              <a:ext uri="{FF2B5EF4-FFF2-40B4-BE49-F238E27FC236}">
                <a16:creationId xmlns:a16="http://schemas.microsoft.com/office/drawing/2014/main" id="{5863D73E-DD1D-12E1-761F-E14A146BC226}"/>
              </a:ext>
            </a:extLst>
          </p:cNvPr>
          <p:cNvSpPr>
            <a:spLocks noChangeArrowheads="1"/>
          </p:cNvSpPr>
          <p:nvPr/>
        </p:nvSpPr>
        <p:spPr bwMode="auto">
          <a:xfrm>
            <a:off x="965201" y="3911426"/>
            <a:ext cx="6837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1200"/>
              </a:spcBef>
              <a:buFontTx/>
              <a:buNone/>
            </a:pPr>
            <a:r>
              <a:rPr lang="de-DE" sz="1600" dirty="0">
                <a:effectLst/>
                <a:latin typeface="Arial" panose="020B0604020202020204" pitchFamily="34" charset="0"/>
                <a:ea typeface="Calibri" panose="020F0502020204030204" pitchFamily="34" charset="0"/>
              </a:rPr>
              <a:t>Abgleich des Melderegisters mit Steuerdaten (Steuer-ID)</a:t>
            </a:r>
            <a:endParaRPr lang="de-DE" altLang="de-DE" sz="1600" b="1" dirty="0">
              <a:solidFill>
                <a:srgbClr val="E30613"/>
              </a:solidFill>
              <a:latin typeface="Arial" panose="020B0604020202020204" pitchFamily="34"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12"/>
          <p:cNvSpPr txBox="1"/>
          <p:nvPr/>
        </p:nvSpPr>
        <p:spPr>
          <a:xfrm>
            <a:off x="321664" y="4661534"/>
            <a:ext cx="2533654" cy="200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t>Stadtentwicklung und Wirtschaft</a:t>
            </a:r>
          </a:p>
        </p:txBody>
      </p:sp>
      <p:sp>
        <p:nvSpPr>
          <p:cNvPr id="116" name="object 3"/>
          <p:cNvSpPr/>
          <p:nvPr/>
        </p:nvSpPr>
        <p:spPr>
          <a:xfrm>
            <a:off x="-2" y="4552950"/>
            <a:ext cx="7554470" cy="361189"/>
          </a:xfrm>
          <a:prstGeom prst="rect">
            <a:avLst/>
          </a:prstGeom>
          <a:solidFill>
            <a:srgbClr val="FF0000"/>
          </a:solidFill>
          <a:ln w="12700">
            <a:miter lim="400000"/>
          </a:ln>
        </p:spPr>
        <p:txBody>
          <a:bodyPr lIns="45718" tIns="45718" rIns="45718" bIns="45718"/>
          <a:lstStyle/>
          <a:p>
            <a:endParaRPr/>
          </a:p>
        </p:txBody>
      </p:sp>
      <p:pic>
        <p:nvPicPr>
          <p:cNvPr id="117" name="object 11" descr="object 11"/>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118" name="object 12"/>
          <p:cNvSpPr txBox="1"/>
          <p:nvPr/>
        </p:nvSpPr>
        <p:spPr>
          <a:xfrm>
            <a:off x="215998" y="4629810"/>
            <a:ext cx="6489603"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grpSp>
        <p:nvGrpSpPr>
          <p:cNvPr id="11" name="Gruppieren 10">
            <a:extLst>
              <a:ext uri="{FF2B5EF4-FFF2-40B4-BE49-F238E27FC236}">
                <a16:creationId xmlns:a16="http://schemas.microsoft.com/office/drawing/2014/main" id="{67E19509-AC15-01CA-942A-04291E0B5007}"/>
              </a:ext>
            </a:extLst>
          </p:cNvPr>
          <p:cNvGrpSpPr/>
          <p:nvPr/>
        </p:nvGrpSpPr>
        <p:grpSpPr>
          <a:xfrm>
            <a:off x="390539" y="1388237"/>
            <a:ext cx="404054" cy="404054"/>
            <a:chOff x="546100" y="2360500"/>
            <a:chExt cx="538738" cy="538738"/>
          </a:xfrm>
          <a:solidFill>
            <a:srgbClr val="ED1C24"/>
          </a:solidFill>
        </p:grpSpPr>
        <p:sp>
          <p:nvSpPr>
            <p:cNvPr id="12" name="Ellipse 11">
              <a:extLst>
                <a:ext uri="{FF2B5EF4-FFF2-40B4-BE49-F238E27FC236}">
                  <a16:creationId xmlns:a16="http://schemas.microsoft.com/office/drawing/2014/main" id="{F1BD85EA-F828-D3EA-2076-A6488159EFFB}"/>
                </a:ext>
              </a:extLst>
            </p:cNvPr>
            <p:cNvSpPr/>
            <p:nvPr/>
          </p:nvSpPr>
          <p:spPr>
            <a:xfrm>
              <a:off x="546100" y="2360500"/>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3" name="Ellipse 12">
              <a:extLst>
                <a:ext uri="{FF2B5EF4-FFF2-40B4-BE49-F238E27FC236}">
                  <a16:creationId xmlns:a16="http://schemas.microsoft.com/office/drawing/2014/main" id="{19E55AA8-404C-8DFC-CA07-6D37B9658C05}"/>
                </a:ext>
              </a:extLst>
            </p:cNvPr>
            <p:cNvSpPr/>
            <p:nvPr/>
          </p:nvSpPr>
          <p:spPr>
            <a:xfrm>
              <a:off x="577051" y="2391451"/>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Textfeld 13">
              <a:extLst>
                <a:ext uri="{FF2B5EF4-FFF2-40B4-BE49-F238E27FC236}">
                  <a16:creationId xmlns:a16="http://schemas.microsoft.com/office/drawing/2014/main" id="{59D83A91-DF7F-B582-4032-E7C952B55DC4}"/>
                </a:ext>
              </a:extLst>
            </p:cNvPr>
            <p:cNvSpPr txBox="1"/>
            <p:nvPr/>
          </p:nvSpPr>
          <p:spPr>
            <a:xfrm>
              <a:off x="613539" y="2383412"/>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1</a:t>
              </a:r>
            </a:p>
          </p:txBody>
        </p:sp>
      </p:grpSp>
      <p:sp>
        <p:nvSpPr>
          <p:cNvPr id="15" name="Inhaltsplatzhalter 2">
            <a:extLst>
              <a:ext uri="{FF2B5EF4-FFF2-40B4-BE49-F238E27FC236}">
                <a16:creationId xmlns:a16="http://schemas.microsoft.com/office/drawing/2014/main" id="{FFFDFBFD-BAEA-DBB3-A9DB-BA7697E3E496}"/>
              </a:ext>
            </a:extLst>
          </p:cNvPr>
          <p:cNvSpPr txBox="1">
            <a:spLocks/>
          </p:cNvSpPr>
          <p:nvPr/>
        </p:nvSpPr>
        <p:spPr bwMode="auto">
          <a:xfrm>
            <a:off x="965201" y="1394390"/>
            <a:ext cx="7408408" cy="39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buNone/>
            </a:pPr>
            <a:r>
              <a:rPr lang="de-DE" sz="1600" kern="100" dirty="0">
                <a:effectLst/>
                <a:latin typeface="Arial" panose="020B0604020202020204" pitchFamily="34" charset="0"/>
                <a:ea typeface="Calibri" panose="020F0502020204030204" pitchFamily="34" charset="0"/>
              </a:rPr>
              <a:t>Erfassung unzustellbarer Wahlbenachrichtigungen</a:t>
            </a:r>
          </a:p>
        </p:txBody>
      </p:sp>
      <p:sp>
        <p:nvSpPr>
          <p:cNvPr id="16" name="Inhaltsplatzhalter 2">
            <a:extLst>
              <a:ext uri="{FF2B5EF4-FFF2-40B4-BE49-F238E27FC236}">
                <a16:creationId xmlns:a16="http://schemas.microsoft.com/office/drawing/2014/main" id="{85665DDC-FE6A-AAB7-6425-94F7535DDB6C}"/>
              </a:ext>
            </a:extLst>
          </p:cNvPr>
          <p:cNvSpPr txBox="1">
            <a:spLocks/>
          </p:cNvSpPr>
          <p:nvPr/>
        </p:nvSpPr>
        <p:spPr bwMode="auto">
          <a:xfrm>
            <a:off x="331787" y="811027"/>
            <a:ext cx="8041821"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1200"/>
              </a:spcBef>
              <a:buFont typeface="Arial" panose="020B0604020202020204" pitchFamily="34" charset="0"/>
              <a:buNone/>
            </a:pPr>
            <a:r>
              <a:rPr lang="de-DE" altLang="de-DE" sz="1800" b="1" dirty="0">
                <a:solidFill>
                  <a:srgbClr val="E30613"/>
                </a:solidFill>
                <a:latin typeface="Arial" panose="020B0604020202020204" pitchFamily="34" charset="0"/>
              </a:rPr>
              <a:t>Bisherige Erfahrungen zur Korrektheit des Melderegisters</a:t>
            </a:r>
          </a:p>
        </p:txBody>
      </p:sp>
      <p:graphicFrame>
        <p:nvGraphicFramePr>
          <p:cNvPr id="17" name="Diagramm 16"/>
          <p:cNvGraphicFramePr/>
          <p:nvPr>
            <p:extLst>
              <p:ext uri="{D42A27DB-BD31-4B8C-83A1-F6EECF244321}">
                <p14:modId xmlns:p14="http://schemas.microsoft.com/office/powerpoint/2010/main" val="4204346582"/>
              </p:ext>
            </p:extLst>
          </p:nvPr>
        </p:nvGraphicFramePr>
        <p:xfrm>
          <a:off x="-579111" y="1822827"/>
          <a:ext cx="3614512" cy="2409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m 17"/>
          <p:cNvGraphicFramePr/>
          <p:nvPr>
            <p:extLst>
              <p:ext uri="{D42A27DB-BD31-4B8C-83A1-F6EECF244321}">
                <p14:modId xmlns:p14="http://schemas.microsoft.com/office/powerpoint/2010/main" val="3991857879"/>
              </p:ext>
            </p:extLst>
          </p:nvPr>
        </p:nvGraphicFramePr>
        <p:xfrm>
          <a:off x="1564167" y="1827737"/>
          <a:ext cx="3644397" cy="24295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Diagramm 18"/>
          <p:cNvGraphicFramePr/>
          <p:nvPr>
            <p:extLst>
              <p:ext uri="{D42A27DB-BD31-4B8C-83A1-F6EECF244321}">
                <p14:modId xmlns:p14="http://schemas.microsoft.com/office/powerpoint/2010/main" val="2988242327"/>
              </p:ext>
            </p:extLst>
          </p:nvPr>
        </p:nvGraphicFramePr>
        <p:xfrm>
          <a:off x="3728029" y="1811522"/>
          <a:ext cx="3677121" cy="2451414"/>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feld 19"/>
          <p:cNvSpPr txBox="1"/>
          <p:nvPr/>
        </p:nvSpPr>
        <p:spPr>
          <a:xfrm>
            <a:off x="880174" y="3957415"/>
            <a:ext cx="676788" cy="307777"/>
          </a:xfrm>
          <a:prstGeom prst="rect">
            <a:avLst/>
          </a:prstGeom>
          <a:noFill/>
        </p:spPr>
        <p:txBody>
          <a:bodyPr wrap="none" rtlCol="0">
            <a:spAutoFit/>
          </a:bodyPr>
          <a:lstStyle/>
          <a:p>
            <a:r>
              <a:rPr lang="de-DE" sz="1400" b="1" dirty="0">
                <a:solidFill>
                  <a:srgbClr val="595959"/>
                </a:solidFill>
              </a:rPr>
              <a:t>0,83 %</a:t>
            </a:r>
          </a:p>
        </p:txBody>
      </p:sp>
      <p:sp>
        <p:nvSpPr>
          <p:cNvPr id="21" name="Textfeld 20"/>
          <p:cNvSpPr txBox="1"/>
          <p:nvPr/>
        </p:nvSpPr>
        <p:spPr>
          <a:xfrm>
            <a:off x="3054184" y="3989263"/>
            <a:ext cx="676788" cy="307777"/>
          </a:xfrm>
          <a:prstGeom prst="rect">
            <a:avLst/>
          </a:prstGeom>
          <a:noFill/>
        </p:spPr>
        <p:txBody>
          <a:bodyPr wrap="none" rtlCol="0">
            <a:spAutoFit/>
          </a:bodyPr>
          <a:lstStyle/>
          <a:p>
            <a:r>
              <a:rPr lang="de-DE" sz="1400" b="1" dirty="0">
                <a:solidFill>
                  <a:srgbClr val="595959"/>
                </a:solidFill>
              </a:rPr>
              <a:t>0,45 %</a:t>
            </a:r>
          </a:p>
        </p:txBody>
      </p:sp>
      <p:sp>
        <p:nvSpPr>
          <p:cNvPr id="22" name="Textfeld 21"/>
          <p:cNvSpPr txBox="1"/>
          <p:nvPr/>
        </p:nvSpPr>
        <p:spPr>
          <a:xfrm>
            <a:off x="5228195" y="4023368"/>
            <a:ext cx="676788" cy="307777"/>
          </a:xfrm>
          <a:prstGeom prst="rect">
            <a:avLst/>
          </a:prstGeom>
          <a:noFill/>
        </p:spPr>
        <p:txBody>
          <a:bodyPr wrap="none" rtlCol="0">
            <a:spAutoFit/>
          </a:bodyPr>
          <a:lstStyle/>
          <a:p>
            <a:r>
              <a:rPr lang="de-DE" sz="1400" b="1" dirty="0">
                <a:solidFill>
                  <a:srgbClr val="595959"/>
                </a:solidFill>
              </a:rPr>
              <a:t>0,56 %</a:t>
            </a:r>
          </a:p>
        </p:txBody>
      </p:sp>
      <p:graphicFrame>
        <p:nvGraphicFramePr>
          <p:cNvPr id="27" name="Diagramm 26"/>
          <p:cNvGraphicFramePr/>
          <p:nvPr>
            <p:extLst>
              <p:ext uri="{D42A27DB-BD31-4B8C-83A1-F6EECF244321}">
                <p14:modId xmlns:p14="http://schemas.microsoft.com/office/powerpoint/2010/main" val="1135200854"/>
              </p:ext>
            </p:extLst>
          </p:nvPr>
        </p:nvGraphicFramePr>
        <p:xfrm>
          <a:off x="5924614" y="1811522"/>
          <a:ext cx="3677121" cy="2451414"/>
        </p:xfrm>
        <a:graphic>
          <a:graphicData uri="http://schemas.openxmlformats.org/drawingml/2006/chart">
            <c:chart xmlns:c="http://schemas.openxmlformats.org/drawingml/2006/chart" xmlns:r="http://schemas.openxmlformats.org/officeDocument/2006/relationships" r:id="rId6"/>
          </a:graphicData>
        </a:graphic>
      </p:graphicFrame>
      <p:sp>
        <p:nvSpPr>
          <p:cNvPr id="28" name="Textfeld 27"/>
          <p:cNvSpPr txBox="1"/>
          <p:nvPr/>
        </p:nvSpPr>
        <p:spPr>
          <a:xfrm>
            <a:off x="7422131" y="4021879"/>
            <a:ext cx="676788" cy="307777"/>
          </a:xfrm>
          <a:prstGeom prst="rect">
            <a:avLst/>
          </a:prstGeom>
          <a:noFill/>
        </p:spPr>
        <p:txBody>
          <a:bodyPr wrap="none" rtlCol="0">
            <a:spAutoFit/>
          </a:bodyPr>
          <a:lstStyle/>
          <a:p>
            <a:r>
              <a:rPr lang="de-DE" sz="1400" b="1" dirty="0">
                <a:solidFill>
                  <a:srgbClr val="595959"/>
                </a:solidFill>
              </a:rPr>
              <a:t>0,90 %</a:t>
            </a:r>
          </a:p>
        </p:txBody>
      </p:sp>
      <p:grpSp>
        <p:nvGrpSpPr>
          <p:cNvPr id="3" name="Gruppieren 2"/>
          <p:cNvGrpSpPr/>
          <p:nvPr/>
        </p:nvGrpSpPr>
        <p:grpSpPr>
          <a:xfrm>
            <a:off x="1996751" y="4248051"/>
            <a:ext cx="6158204" cy="297897"/>
            <a:chOff x="547852" y="4218993"/>
            <a:chExt cx="6380512" cy="307777"/>
          </a:xfrm>
        </p:grpSpPr>
        <p:sp>
          <p:nvSpPr>
            <p:cNvPr id="29" name="Textfeld 28"/>
            <p:cNvSpPr txBox="1"/>
            <p:nvPr/>
          </p:nvSpPr>
          <p:spPr>
            <a:xfrm>
              <a:off x="702595" y="4218993"/>
              <a:ext cx="1892307" cy="307777"/>
            </a:xfrm>
            <a:prstGeom prst="rect">
              <a:avLst/>
            </a:prstGeom>
            <a:noFill/>
          </p:spPr>
          <p:txBody>
            <a:bodyPr wrap="square" rtlCol="0">
              <a:spAutoFit/>
            </a:bodyPr>
            <a:lstStyle/>
            <a:p>
              <a:r>
                <a:rPr lang="de-DE" sz="1400" dirty="0">
                  <a:solidFill>
                    <a:srgbClr val="595959"/>
                  </a:solidFill>
                </a:rPr>
                <a:t>Wahlberechtigte</a:t>
              </a:r>
            </a:p>
          </p:txBody>
        </p:sp>
        <p:sp>
          <p:nvSpPr>
            <p:cNvPr id="30" name="Textfeld 29"/>
            <p:cNvSpPr txBox="1"/>
            <p:nvPr/>
          </p:nvSpPr>
          <p:spPr>
            <a:xfrm>
              <a:off x="2735175" y="4218993"/>
              <a:ext cx="4193189" cy="307777"/>
            </a:xfrm>
            <a:prstGeom prst="rect">
              <a:avLst/>
            </a:prstGeom>
            <a:noFill/>
          </p:spPr>
          <p:txBody>
            <a:bodyPr wrap="square" rtlCol="0">
              <a:spAutoFit/>
            </a:bodyPr>
            <a:lstStyle/>
            <a:p>
              <a:r>
                <a:rPr lang="de-DE" sz="1400" dirty="0">
                  <a:solidFill>
                    <a:srgbClr val="595959"/>
                  </a:solidFill>
                </a:rPr>
                <a:t>Unzustellbare Wahlbenachrichtigungen</a:t>
              </a:r>
            </a:p>
          </p:txBody>
        </p:sp>
        <p:sp>
          <p:nvSpPr>
            <p:cNvPr id="31" name="Rechteck 30"/>
            <p:cNvSpPr/>
            <p:nvPr/>
          </p:nvSpPr>
          <p:spPr>
            <a:xfrm>
              <a:off x="547852" y="4309229"/>
              <a:ext cx="141831" cy="133825"/>
            </a:xfrm>
            <a:prstGeom prst="rect">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2" name="Rechteck 31"/>
            <p:cNvSpPr/>
            <p:nvPr/>
          </p:nvSpPr>
          <p:spPr>
            <a:xfrm>
              <a:off x="2580203" y="4309229"/>
              <a:ext cx="154972" cy="14622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12"/>
          <p:cNvSpPr txBox="1"/>
          <p:nvPr/>
        </p:nvSpPr>
        <p:spPr>
          <a:xfrm>
            <a:off x="321664" y="4661534"/>
            <a:ext cx="2533654" cy="200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t>Stadtentwicklung und Wirtschaft</a:t>
            </a:r>
          </a:p>
        </p:txBody>
      </p:sp>
      <p:sp>
        <p:nvSpPr>
          <p:cNvPr id="116" name="object 3"/>
          <p:cNvSpPr/>
          <p:nvPr/>
        </p:nvSpPr>
        <p:spPr>
          <a:xfrm>
            <a:off x="-2" y="4552950"/>
            <a:ext cx="7554470" cy="361189"/>
          </a:xfrm>
          <a:prstGeom prst="rect">
            <a:avLst/>
          </a:prstGeom>
          <a:solidFill>
            <a:srgbClr val="FF0000"/>
          </a:solidFill>
          <a:ln w="12700">
            <a:miter lim="400000"/>
          </a:ln>
        </p:spPr>
        <p:txBody>
          <a:bodyPr lIns="45718" tIns="45718" rIns="45718" bIns="45718"/>
          <a:lstStyle/>
          <a:p>
            <a:endParaRPr/>
          </a:p>
        </p:txBody>
      </p:sp>
      <p:pic>
        <p:nvPicPr>
          <p:cNvPr id="117" name="object 11" descr="object 11"/>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118" name="object 12"/>
          <p:cNvSpPr txBox="1"/>
          <p:nvPr/>
        </p:nvSpPr>
        <p:spPr>
          <a:xfrm>
            <a:off x="215998" y="4629810"/>
            <a:ext cx="6489603"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grpSp>
        <p:nvGrpSpPr>
          <p:cNvPr id="6" name="Gruppieren 5">
            <a:extLst>
              <a:ext uri="{FF2B5EF4-FFF2-40B4-BE49-F238E27FC236}">
                <a16:creationId xmlns:a16="http://schemas.microsoft.com/office/drawing/2014/main" id="{67E19509-AC15-01CA-942A-04291E0B5007}"/>
              </a:ext>
            </a:extLst>
          </p:cNvPr>
          <p:cNvGrpSpPr/>
          <p:nvPr/>
        </p:nvGrpSpPr>
        <p:grpSpPr>
          <a:xfrm>
            <a:off x="390539" y="1388237"/>
            <a:ext cx="404054" cy="404054"/>
            <a:chOff x="546100" y="2360500"/>
            <a:chExt cx="538738" cy="538738"/>
          </a:xfrm>
          <a:solidFill>
            <a:srgbClr val="ED1C24"/>
          </a:solidFill>
        </p:grpSpPr>
        <p:sp>
          <p:nvSpPr>
            <p:cNvPr id="7" name="Ellipse 6">
              <a:extLst>
                <a:ext uri="{FF2B5EF4-FFF2-40B4-BE49-F238E27FC236}">
                  <a16:creationId xmlns:a16="http://schemas.microsoft.com/office/drawing/2014/main" id="{F1BD85EA-F828-D3EA-2076-A6488159EFFB}"/>
                </a:ext>
              </a:extLst>
            </p:cNvPr>
            <p:cNvSpPr/>
            <p:nvPr/>
          </p:nvSpPr>
          <p:spPr>
            <a:xfrm>
              <a:off x="546100" y="2360500"/>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8" name="Ellipse 7">
              <a:extLst>
                <a:ext uri="{FF2B5EF4-FFF2-40B4-BE49-F238E27FC236}">
                  <a16:creationId xmlns:a16="http://schemas.microsoft.com/office/drawing/2014/main" id="{19E55AA8-404C-8DFC-CA07-6D37B9658C05}"/>
                </a:ext>
              </a:extLst>
            </p:cNvPr>
            <p:cNvSpPr/>
            <p:nvPr/>
          </p:nvSpPr>
          <p:spPr>
            <a:xfrm>
              <a:off x="577051" y="2391451"/>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9" name="Textfeld 8">
              <a:extLst>
                <a:ext uri="{FF2B5EF4-FFF2-40B4-BE49-F238E27FC236}">
                  <a16:creationId xmlns:a16="http://schemas.microsoft.com/office/drawing/2014/main" id="{59D83A91-DF7F-B582-4032-E7C952B55DC4}"/>
                </a:ext>
              </a:extLst>
            </p:cNvPr>
            <p:cNvSpPr txBox="1"/>
            <p:nvPr/>
          </p:nvSpPr>
          <p:spPr>
            <a:xfrm>
              <a:off x="613539" y="2373736"/>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2</a:t>
              </a:r>
            </a:p>
          </p:txBody>
        </p:sp>
      </p:grpSp>
      <p:sp>
        <p:nvSpPr>
          <p:cNvPr id="10" name="Inhaltsplatzhalter 2">
            <a:extLst>
              <a:ext uri="{FF2B5EF4-FFF2-40B4-BE49-F238E27FC236}">
                <a16:creationId xmlns:a16="http://schemas.microsoft.com/office/drawing/2014/main" id="{FFFDFBFD-BAEA-DBB3-A9DB-BA7697E3E496}"/>
              </a:ext>
            </a:extLst>
          </p:cNvPr>
          <p:cNvSpPr txBox="1">
            <a:spLocks/>
          </p:cNvSpPr>
          <p:nvPr/>
        </p:nvSpPr>
        <p:spPr bwMode="auto">
          <a:xfrm>
            <a:off x="881311" y="1313528"/>
            <a:ext cx="4001658" cy="620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sz="1600" dirty="0">
                <a:effectLst/>
                <a:latin typeface="Arial" panose="020B0604020202020204" pitchFamily="34" charset="0"/>
                <a:ea typeface="Calibri" panose="020F0502020204030204" pitchFamily="34" charset="0"/>
              </a:rPr>
              <a:t>Abgleich eingeschulter Kinder mit Melderegister</a:t>
            </a:r>
            <a:endParaRPr lang="de-DE" altLang="de-DE" sz="1600" b="1" dirty="0">
              <a:latin typeface="Arial" panose="020B0604020202020204" pitchFamily="34" charset="0"/>
            </a:endParaRPr>
          </a:p>
          <a:p>
            <a:pPr lvl="0">
              <a:buNone/>
            </a:pPr>
            <a:endParaRPr lang="de-DE" sz="1600" kern="100" dirty="0">
              <a:effectLst/>
              <a:latin typeface="Arial" panose="020B0604020202020204" pitchFamily="34" charset="0"/>
              <a:ea typeface="Calibri" panose="020F0502020204030204" pitchFamily="34" charset="0"/>
            </a:endParaRPr>
          </a:p>
        </p:txBody>
      </p:sp>
      <p:sp>
        <p:nvSpPr>
          <p:cNvPr id="11" name="Inhaltsplatzhalter 2">
            <a:extLst>
              <a:ext uri="{FF2B5EF4-FFF2-40B4-BE49-F238E27FC236}">
                <a16:creationId xmlns:a16="http://schemas.microsoft.com/office/drawing/2014/main" id="{85665DDC-FE6A-AAB7-6425-94F7535DDB6C}"/>
              </a:ext>
            </a:extLst>
          </p:cNvPr>
          <p:cNvSpPr txBox="1">
            <a:spLocks/>
          </p:cNvSpPr>
          <p:nvPr/>
        </p:nvSpPr>
        <p:spPr bwMode="auto">
          <a:xfrm>
            <a:off x="331787" y="755047"/>
            <a:ext cx="8041821"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1200"/>
              </a:spcBef>
              <a:buNone/>
            </a:pPr>
            <a:r>
              <a:rPr lang="de-DE" altLang="de-DE" sz="1800" b="1" dirty="0">
                <a:solidFill>
                  <a:srgbClr val="E30613"/>
                </a:solidFill>
                <a:latin typeface="Arial" panose="020B0604020202020204" pitchFamily="34" charset="0"/>
              </a:rPr>
              <a:t>Bisherige Erfahrungen zur Korrektheit des Melderegisters</a:t>
            </a:r>
          </a:p>
        </p:txBody>
      </p:sp>
      <p:grpSp>
        <p:nvGrpSpPr>
          <p:cNvPr id="12" name="Gruppieren 11">
            <a:extLst>
              <a:ext uri="{FF2B5EF4-FFF2-40B4-BE49-F238E27FC236}">
                <a16:creationId xmlns:a16="http://schemas.microsoft.com/office/drawing/2014/main" id="{67E19509-AC15-01CA-942A-04291E0B5007}"/>
              </a:ext>
            </a:extLst>
          </p:cNvPr>
          <p:cNvGrpSpPr/>
          <p:nvPr/>
        </p:nvGrpSpPr>
        <p:grpSpPr>
          <a:xfrm>
            <a:off x="5137467" y="1388237"/>
            <a:ext cx="404054" cy="404054"/>
            <a:chOff x="546100" y="2360500"/>
            <a:chExt cx="538738" cy="538738"/>
          </a:xfrm>
          <a:solidFill>
            <a:srgbClr val="ED1C24"/>
          </a:solidFill>
        </p:grpSpPr>
        <p:sp>
          <p:nvSpPr>
            <p:cNvPr id="13" name="Ellipse 12">
              <a:extLst>
                <a:ext uri="{FF2B5EF4-FFF2-40B4-BE49-F238E27FC236}">
                  <a16:creationId xmlns:a16="http://schemas.microsoft.com/office/drawing/2014/main" id="{F1BD85EA-F828-D3EA-2076-A6488159EFFB}"/>
                </a:ext>
              </a:extLst>
            </p:cNvPr>
            <p:cNvSpPr/>
            <p:nvPr/>
          </p:nvSpPr>
          <p:spPr>
            <a:xfrm>
              <a:off x="546100" y="2360500"/>
              <a:ext cx="538738" cy="538738"/>
            </a:xfrm>
            <a:prstGeom prst="ellipse">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Ellipse 13">
              <a:extLst>
                <a:ext uri="{FF2B5EF4-FFF2-40B4-BE49-F238E27FC236}">
                  <a16:creationId xmlns:a16="http://schemas.microsoft.com/office/drawing/2014/main" id="{19E55AA8-404C-8DFC-CA07-6D37B9658C05}"/>
                </a:ext>
              </a:extLst>
            </p:cNvPr>
            <p:cNvSpPr/>
            <p:nvPr/>
          </p:nvSpPr>
          <p:spPr>
            <a:xfrm>
              <a:off x="577051" y="2391451"/>
              <a:ext cx="476837" cy="476837"/>
            </a:xfrm>
            <a:prstGeom prst="ellipse">
              <a:avLst/>
            </a:prstGeom>
            <a:grp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5" name="Textfeld 14">
              <a:extLst>
                <a:ext uri="{FF2B5EF4-FFF2-40B4-BE49-F238E27FC236}">
                  <a16:creationId xmlns:a16="http://schemas.microsoft.com/office/drawing/2014/main" id="{59D83A91-DF7F-B582-4032-E7C952B55DC4}"/>
                </a:ext>
              </a:extLst>
            </p:cNvPr>
            <p:cNvSpPr txBox="1"/>
            <p:nvPr/>
          </p:nvSpPr>
          <p:spPr>
            <a:xfrm>
              <a:off x="613539" y="2373736"/>
              <a:ext cx="275897" cy="492442"/>
            </a:xfrm>
            <a:prstGeom prst="rect">
              <a:avLst/>
            </a:prstGeom>
            <a:noFill/>
          </p:spPr>
          <p:txBody>
            <a:bodyPr>
              <a:spAutoFit/>
            </a:bodyPr>
            <a:lstStyle/>
            <a:p>
              <a:pPr>
                <a:defRPr/>
              </a:pPr>
              <a:r>
                <a:rPr lang="de-DE" b="1" dirty="0">
                  <a:solidFill>
                    <a:schemeClr val="bg1"/>
                  </a:solidFill>
                  <a:latin typeface="Arial" panose="020B0604020202020204" pitchFamily="34" charset="0"/>
                </a:rPr>
                <a:t>3</a:t>
              </a:r>
            </a:p>
          </p:txBody>
        </p:sp>
      </p:grpSp>
      <p:sp>
        <p:nvSpPr>
          <p:cNvPr id="16" name="Inhaltsplatzhalter 2">
            <a:extLst>
              <a:ext uri="{FF2B5EF4-FFF2-40B4-BE49-F238E27FC236}">
                <a16:creationId xmlns:a16="http://schemas.microsoft.com/office/drawing/2014/main" id="{FFFDFBFD-BAEA-DBB3-A9DB-BA7697E3E496}"/>
              </a:ext>
            </a:extLst>
          </p:cNvPr>
          <p:cNvSpPr txBox="1">
            <a:spLocks/>
          </p:cNvSpPr>
          <p:nvPr/>
        </p:nvSpPr>
        <p:spPr bwMode="auto">
          <a:xfrm>
            <a:off x="5603072" y="1325970"/>
            <a:ext cx="3431871" cy="39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sz="1600" dirty="0">
                <a:effectLst/>
                <a:latin typeface="Arial" panose="020B0604020202020204" pitchFamily="34" charset="0"/>
                <a:ea typeface="Calibri" panose="020F0502020204030204" pitchFamily="34" charset="0"/>
              </a:rPr>
              <a:t>Abgleich Melderegister mit </a:t>
            </a:r>
            <a:br>
              <a:rPr lang="de-DE" sz="1600" dirty="0">
                <a:effectLst/>
                <a:latin typeface="Arial" panose="020B0604020202020204" pitchFamily="34" charset="0"/>
                <a:ea typeface="Calibri" panose="020F0502020204030204" pitchFamily="34" charset="0"/>
              </a:rPr>
            </a:br>
            <a:r>
              <a:rPr lang="de-DE" sz="1600" dirty="0">
                <a:effectLst/>
                <a:latin typeface="Arial" panose="020B0604020202020204" pitchFamily="34" charset="0"/>
                <a:ea typeface="Calibri" panose="020F0502020204030204" pitchFamily="34" charset="0"/>
              </a:rPr>
              <a:t>Steuer-ID</a:t>
            </a:r>
            <a:endParaRPr lang="de-DE" altLang="de-DE" sz="1600" b="1" dirty="0">
              <a:solidFill>
                <a:srgbClr val="E30613"/>
              </a:solidFill>
              <a:latin typeface="Arial" panose="020B0604020202020204" pitchFamily="34" charset="0"/>
            </a:endParaRPr>
          </a:p>
          <a:p>
            <a:pPr lvl="0">
              <a:buNone/>
            </a:pPr>
            <a:endParaRPr lang="de-DE" sz="1600" kern="100" dirty="0">
              <a:effectLst/>
              <a:latin typeface="Arial" panose="020B0604020202020204" pitchFamily="34" charset="0"/>
              <a:ea typeface="Calibri" panose="020F0502020204030204" pitchFamily="34" charset="0"/>
            </a:endParaRPr>
          </a:p>
        </p:txBody>
      </p:sp>
      <p:graphicFrame>
        <p:nvGraphicFramePr>
          <p:cNvPr id="17" name="Tabelle 16"/>
          <p:cNvGraphicFramePr>
            <a:graphicFrameLocks noGrp="1"/>
          </p:cNvGraphicFramePr>
          <p:nvPr>
            <p:extLst>
              <p:ext uri="{D42A27DB-BD31-4B8C-83A1-F6EECF244321}">
                <p14:modId xmlns:p14="http://schemas.microsoft.com/office/powerpoint/2010/main" val="1910297287"/>
              </p:ext>
            </p:extLst>
          </p:nvPr>
        </p:nvGraphicFramePr>
        <p:xfrm>
          <a:off x="390540" y="2031332"/>
          <a:ext cx="4345682" cy="1661160"/>
        </p:xfrm>
        <a:graphic>
          <a:graphicData uri="http://schemas.openxmlformats.org/drawingml/2006/table">
            <a:tbl>
              <a:tblPr firstRow="1" bandRow="1">
                <a:tableStyleId>{2D5ABB26-0587-4C30-8999-92F81FD0307C}</a:tableStyleId>
              </a:tblPr>
              <a:tblGrid>
                <a:gridCol w="840950">
                  <a:extLst>
                    <a:ext uri="{9D8B030D-6E8A-4147-A177-3AD203B41FA5}">
                      <a16:colId xmlns:a16="http://schemas.microsoft.com/office/drawing/2014/main" val="4122592442"/>
                    </a:ext>
                  </a:extLst>
                </a:gridCol>
                <a:gridCol w="2027904">
                  <a:extLst>
                    <a:ext uri="{9D8B030D-6E8A-4147-A177-3AD203B41FA5}">
                      <a16:colId xmlns:a16="http://schemas.microsoft.com/office/drawing/2014/main" val="513772782"/>
                    </a:ext>
                  </a:extLst>
                </a:gridCol>
                <a:gridCol w="1476828">
                  <a:extLst>
                    <a:ext uri="{9D8B030D-6E8A-4147-A177-3AD203B41FA5}">
                      <a16:colId xmlns:a16="http://schemas.microsoft.com/office/drawing/2014/main" val="3505256458"/>
                    </a:ext>
                  </a:extLst>
                </a:gridCol>
              </a:tblGrid>
              <a:tr h="370840">
                <a:tc>
                  <a:txBody>
                    <a:bodyPr/>
                    <a:lstStyle/>
                    <a:p>
                      <a:endParaRPr lang="de-DE" sz="1500" b="1" dirty="0"/>
                    </a:p>
                  </a:txBody>
                  <a:tcPr/>
                </a:tc>
                <a:tc>
                  <a:txBody>
                    <a:bodyPr/>
                    <a:lstStyle/>
                    <a:p>
                      <a:pPr algn="l"/>
                      <a:r>
                        <a:rPr lang="de-DE" sz="1450" b="1" dirty="0"/>
                        <a:t>Einschulungspflichtige Kinder lt. Melderegister</a:t>
                      </a:r>
                    </a:p>
                  </a:txBody>
                  <a:tcPr/>
                </a:tc>
                <a:tc>
                  <a:txBody>
                    <a:bodyPr/>
                    <a:lstStyle/>
                    <a:p>
                      <a:pPr algn="l"/>
                      <a:r>
                        <a:rPr lang="de-DE" sz="1500" b="1" dirty="0"/>
                        <a:t>Tatsächliche Einschulungen</a:t>
                      </a:r>
                    </a:p>
                  </a:txBody>
                  <a:tcPr/>
                </a:tc>
                <a:extLst>
                  <a:ext uri="{0D108BD9-81ED-4DB2-BD59-A6C34878D82A}">
                    <a16:rowId xmlns:a16="http://schemas.microsoft.com/office/drawing/2014/main" val="1371127117"/>
                  </a:ext>
                </a:extLst>
              </a:tr>
              <a:tr h="370840">
                <a:tc>
                  <a:txBody>
                    <a:bodyPr/>
                    <a:lstStyle/>
                    <a:p>
                      <a:pPr algn="l"/>
                      <a:r>
                        <a:rPr lang="de-DE" sz="1400" b="1" dirty="0"/>
                        <a:t>2021/22</a:t>
                      </a:r>
                    </a:p>
                  </a:txBody>
                  <a:tcPr/>
                </a:tc>
                <a:tc>
                  <a:txBody>
                    <a:bodyPr/>
                    <a:lstStyle/>
                    <a:p>
                      <a:pPr algn="ctr"/>
                      <a:r>
                        <a:rPr lang="de-DE" sz="1400" dirty="0"/>
                        <a:t>2.161</a:t>
                      </a:r>
                    </a:p>
                  </a:txBody>
                  <a:tcPr/>
                </a:tc>
                <a:tc>
                  <a:txBody>
                    <a:bodyPr/>
                    <a:lstStyle/>
                    <a:p>
                      <a:pPr algn="ctr"/>
                      <a:r>
                        <a:rPr lang="de-DE" sz="1400" dirty="0"/>
                        <a:t>2.149 (-0,56 %)</a:t>
                      </a:r>
                    </a:p>
                  </a:txBody>
                  <a:tcPr/>
                </a:tc>
                <a:extLst>
                  <a:ext uri="{0D108BD9-81ED-4DB2-BD59-A6C34878D82A}">
                    <a16:rowId xmlns:a16="http://schemas.microsoft.com/office/drawing/2014/main" val="186876691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400" b="1" dirty="0"/>
                        <a:t>2022/23</a:t>
                      </a:r>
                    </a:p>
                  </a:txBody>
                  <a:tcPr/>
                </a:tc>
                <a:tc>
                  <a:txBody>
                    <a:bodyPr/>
                    <a:lstStyle/>
                    <a:p>
                      <a:pPr algn="ctr"/>
                      <a:r>
                        <a:rPr lang="de-DE" sz="1400" dirty="0"/>
                        <a:t>2.287</a:t>
                      </a:r>
                    </a:p>
                  </a:txBody>
                  <a:tcPr/>
                </a:tc>
                <a:tc>
                  <a:txBody>
                    <a:bodyPr/>
                    <a:lstStyle/>
                    <a:p>
                      <a:pPr algn="ctr"/>
                      <a:r>
                        <a:rPr lang="de-DE" sz="1400" dirty="0"/>
                        <a:t>2.324 (+1,62 %)</a:t>
                      </a:r>
                    </a:p>
                  </a:txBody>
                  <a:tcPr/>
                </a:tc>
                <a:extLst>
                  <a:ext uri="{0D108BD9-81ED-4DB2-BD59-A6C34878D82A}">
                    <a16:rowId xmlns:a16="http://schemas.microsoft.com/office/drawing/2014/main" val="108236957"/>
                  </a:ext>
                </a:extLst>
              </a:tr>
              <a:tr h="370840">
                <a:tc>
                  <a:txBody>
                    <a:bodyPr/>
                    <a:lstStyle/>
                    <a:p>
                      <a:pPr algn="l"/>
                      <a:r>
                        <a:rPr lang="de-DE" sz="1400" b="1" dirty="0"/>
                        <a:t>2023/24</a:t>
                      </a:r>
                    </a:p>
                  </a:txBody>
                  <a:tcPr/>
                </a:tc>
                <a:tc>
                  <a:txBody>
                    <a:bodyPr/>
                    <a:lstStyle/>
                    <a:p>
                      <a:pPr algn="ctr"/>
                      <a:r>
                        <a:rPr lang="de-DE" sz="1400" dirty="0"/>
                        <a:t>2.308</a:t>
                      </a:r>
                    </a:p>
                  </a:txBody>
                  <a:tcPr/>
                </a:tc>
                <a:tc>
                  <a:txBody>
                    <a:bodyPr/>
                    <a:lstStyle/>
                    <a:p>
                      <a:pPr algn="ctr"/>
                      <a:r>
                        <a:rPr lang="de-DE" sz="1400" dirty="0"/>
                        <a:t>2.297 (-0,48 %)</a:t>
                      </a:r>
                    </a:p>
                  </a:txBody>
                  <a:tcPr/>
                </a:tc>
                <a:extLst>
                  <a:ext uri="{0D108BD9-81ED-4DB2-BD59-A6C34878D82A}">
                    <a16:rowId xmlns:a16="http://schemas.microsoft.com/office/drawing/2014/main" val="2182031699"/>
                  </a:ext>
                </a:extLst>
              </a:tr>
            </a:tbl>
          </a:graphicData>
        </a:graphic>
      </p:graphicFrame>
      <p:sp>
        <p:nvSpPr>
          <p:cNvPr id="18" name="Textfeld 17"/>
          <p:cNvSpPr txBox="1"/>
          <p:nvPr/>
        </p:nvSpPr>
        <p:spPr>
          <a:xfrm>
            <a:off x="5137467" y="2027718"/>
            <a:ext cx="3608327" cy="2246769"/>
          </a:xfrm>
          <a:prstGeom prst="rect">
            <a:avLst/>
          </a:prstGeom>
          <a:noFill/>
        </p:spPr>
        <p:txBody>
          <a:bodyPr wrap="square" rtlCol="0">
            <a:spAutoFit/>
          </a:bodyPr>
          <a:lstStyle/>
          <a:p>
            <a:r>
              <a:rPr lang="de-DE" sz="1400" b="1" dirty="0"/>
              <a:t>Melderegister am 12.11.2023:</a:t>
            </a:r>
            <a:br>
              <a:rPr lang="de-DE" sz="1400" dirty="0"/>
            </a:br>
            <a:r>
              <a:rPr lang="de-DE" sz="1400" dirty="0"/>
              <a:t>244.074 Einwohnerinnen und Einwohner</a:t>
            </a:r>
          </a:p>
          <a:p>
            <a:endParaRPr lang="de-DE" sz="1000" dirty="0"/>
          </a:p>
          <a:p>
            <a:r>
              <a:rPr lang="de-DE" sz="1400" b="1" dirty="0"/>
              <a:t>Abgleich mit der Steuer-ID durch das Bundeszentralamt für Steuern (</a:t>
            </a:r>
            <a:r>
              <a:rPr lang="de-DE" sz="1400" b="1" dirty="0" err="1"/>
              <a:t>BZSt</a:t>
            </a:r>
            <a:r>
              <a:rPr lang="de-DE" sz="1400" b="1" dirty="0"/>
              <a:t>):</a:t>
            </a:r>
            <a:br>
              <a:rPr lang="de-DE" sz="1400" dirty="0"/>
            </a:br>
            <a:r>
              <a:rPr lang="de-DE" sz="1400" dirty="0"/>
              <a:t>Differenz von 8 </a:t>
            </a:r>
            <a:r>
              <a:rPr lang="de-DE" sz="1400" dirty="0">
                <a:sym typeface="Wingdings" panose="05000000000000000000" pitchFamily="2" charset="2"/>
              </a:rPr>
              <a:t> Fehlerquote von 0,003 %</a:t>
            </a:r>
          </a:p>
          <a:p>
            <a:endParaRPr lang="de-DE" sz="1200" dirty="0">
              <a:sym typeface="Wingdings" panose="05000000000000000000" pitchFamily="2" charset="2"/>
            </a:endParaRPr>
          </a:p>
          <a:p>
            <a:r>
              <a:rPr lang="de-DE" sz="1200" u="sng" dirty="0"/>
              <a:t>Erklärung Steuer-ID: </a:t>
            </a:r>
            <a:br>
              <a:rPr lang="de-DE" sz="1200" dirty="0"/>
            </a:br>
            <a:r>
              <a:rPr lang="de-DE" sz="1200" dirty="0"/>
              <a:t>Jede Person hat im Bundegebiet nur eine Steuer-ID, die im Bundesgebiet nur einmal melderechtlich am Hauptwohnsitz erfasst wird.</a:t>
            </a:r>
          </a:p>
        </p:txBody>
      </p:sp>
    </p:spTree>
    <p:extLst>
      <p:ext uri="{BB962C8B-B14F-4D97-AF65-F5344CB8AC3E}">
        <p14:creationId xmlns:p14="http://schemas.microsoft.com/office/powerpoint/2010/main" val="321824603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12"/>
          <p:cNvSpPr txBox="1"/>
          <p:nvPr/>
        </p:nvSpPr>
        <p:spPr>
          <a:xfrm>
            <a:off x="321664" y="4661534"/>
            <a:ext cx="2533654" cy="200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t>Stadtentwicklung und Wirtschaft</a:t>
            </a:r>
          </a:p>
        </p:txBody>
      </p:sp>
      <p:sp>
        <p:nvSpPr>
          <p:cNvPr id="116" name="object 3"/>
          <p:cNvSpPr/>
          <p:nvPr/>
        </p:nvSpPr>
        <p:spPr>
          <a:xfrm>
            <a:off x="-2" y="4552950"/>
            <a:ext cx="7554470" cy="361189"/>
          </a:xfrm>
          <a:prstGeom prst="rect">
            <a:avLst/>
          </a:prstGeom>
          <a:solidFill>
            <a:srgbClr val="FF0000"/>
          </a:solidFill>
          <a:ln w="12700">
            <a:miter lim="400000"/>
          </a:ln>
        </p:spPr>
        <p:txBody>
          <a:bodyPr lIns="45718" tIns="45718" rIns="45718" bIns="45718"/>
          <a:lstStyle/>
          <a:p>
            <a:endParaRPr/>
          </a:p>
        </p:txBody>
      </p:sp>
      <p:pic>
        <p:nvPicPr>
          <p:cNvPr id="117" name="object 11" descr="object 11"/>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118" name="object 12"/>
          <p:cNvSpPr txBox="1"/>
          <p:nvPr/>
        </p:nvSpPr>
        <p:spPr>
          <a:xfrm>
            <a:off x="215998" y="4629810"/>
            <a:ext cx="6489603"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sp>
        <p:nvSpPr>
          <p:cNvPr id="6" name="Inhaltsplatzhalter 2">
            <a:extLst>
              <a:ext uri="{FF2B5EF4-FFF2-40B4-BE49-F238E27FC236}">
                <a16:creationId xmlns:a16="http://schemas.microsoft.com/office/drawing/2014/main" id="{FFFDFBFD-BAEA-DBB3-A9DB-BA7697E3E496}"/>
              </a:ext>
            </a:extLst>
          </p:cNvPr>
          <p:cNvSpPr txBox="1">
            <a:spLocks/>
          </p:cNvSpPr>
          <p:nvPr/>
        </p:nvSpPr>
        <p:spPr bwMode="auto">
          <a:xfrm>
            <a:off x="670844" y="1248264"/>
            <a:ext cx="7820014" cy="326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ts val="600"/>
              </a:spcBef>
            </a:pPr>
            <a:r>
              <a:rPr lang="de-DE" sz="1600" dirty="0">
                <a:latin typeface="Arial" panose="020B0604020202020204" pitchFamily="34" charset="0"/>
                <a:ea typeface="Calibri" panose="020F0502020204030204" pitchFamily="34" charset="0"/>
              </a:rPr>
              <a:t>Die Stadt schreibt jede (!) im Melderegister mit Hauptwohnsitz in Halle (Saale) erfasste Person mit einem Brief an; insgesamt 243.453 Einwohnerinnen und Einwohner. </a:t>
            </a:r>
          </a:p>
          <a:p>
            <a:pPr marL="285750" indent="-285750" eaLnBrk="1" hangingPunct="1">
              <a:spcBef>
                <a:spcPts val="600"/>
              </a:spcBef>
            </a:pPr>
            <a:r>
              <a:rPr lang="de-DE" sz="1600" dirty="0">
                <a:latin typeface="Arial" panose="020B0604020202020204" pitchFamily="34" charset="0"/>
                <a:ea typeface="Calibri" panose="020F0502020204030204" pitchFamily="34" charset="0"/>
              </a:rPr>
              <a:t>Die unzustellbaren Rückläufer dieses Anschreibens werden von der Stadt gesammelt.</a:t>
            </a:r>
          </a:p>
          <a:p>
            <a:pPr marL="285750" indent="-285750" eaLnBrk="1" hangingPunct="1">
              <a:spcBef>
                <a:spcPts val="600"/>
              </a:spcBef>
            </a:pPr>
            <a:r>
              <a:rPr lang="de-DE" altLang="de-DE" sz="1600" dirty="0">
                <a:latin typeface="Arial" panose="020B0604020202020204" pitchFamily="34" charset="0"/>
              </a:rPr>
              <a:t>Es erfolgt zu jedem Rückläufer ein Recherchevorgang:</a:t>
            </a:r>
          </a:p>
          <a:p>
            <a:pPr defTabSz="449263" eaLnBrk="1" hangingPunct="1">
              <a:spcBef>
                <a:spcPts val="600"/>
              </a:spcBef>
              <a:buNone/>
            </a:pPr>
            <a:r>
              <a:rPr lang="de-DE" altLang="de-DE" sz="1600" dirty="0">
                <a:latin typeface="Arial" panose="020B0604020202020204" pitchFamily="34" charset="0"/>
                <a:sym typeface="Wingdings" panose="05000000000000000000" pitchFamily="2" charset="2"/>
              </a:rPr>
              <a:t>	 </a:t>
            </a:r>
            <a:r>
              <a:rPr lang="de-DE" altLang="de-DE" sz="1600" dirty="0">
                <a:latin typeface="Arial" panose="020B0604020202020204" pitchFamily="34" charset="0"/>
              </a:rPr>
              <a:t>entweder wird die Person doch noch mit einer Wohnadresse registriert </a:t>
            </a:r>
            <a:br>
              <a:rPr lang="de-DE" altLang="de-DE" sz="1600" dirty="0">
                <a:latin typeface="Arial" panose="020B0604020202020204" pitchFamily="34" charset="0"/>
              </a:rPr>
            </a:br>
            <a:r>
              <a:rPr lang="de-DE" altLang="de-DE" sz="1600" dirty="0">
                <a:latin typeface="Arial" panose="020B0604020202020204" pitchFamily="34" charset="0"/>
              </a:rPr>
              <a:t>	</a:t>
            </a:r>
            <a:r>
              <a:rPr lang="de-DE" altLang="de-DE" sz="1600" dirty="0">
                <a:latin typeface="Arial" panose="020B0604020202020204" pitchFamily="34" charset="0"/>
                <a:sym typeface="Wingdings" panose="05000000000000000000" pitchFamily="2" charset="2"/>
              </a:rPr>
              <a:t> oder das Melderegister wird an dieser Stelle bereinigt.</a:t>
            </a:r>
          </a:p>
          <a:p>
            <a:pPr marL="285750" indent="-285750" defTabSz="449263" eaLnBrk="1" hangingPunct="1">
              <a:spcBef>
                <a:spcPts val="600"/>
              </a:spcBef>
            </a:pPr>
            <a:r>
              <a:rPr lang="de-DE" altLang="de-DE" sz="1600" dirty="0">
                <a:latin typeface="Arial" panose="020B0604020202020204" pitchFamily="34" charset="0"/>
                <a:sym typeface="Wingdings" panose="05000000000000000000" pitchFamily="2" charset="2"/>
              </a:rPr>
              <a:t>Am Ende hat die Stadt eine sehr genaue Zahl der in Halle gemeldeten und auch tatsächlich erreichbaren Personen.</a:t>
            </a:r>
            <a:endParaRPr lang="de-DE" sz="1600" dirty="0">
              <a:latin typeface="Arial" panose="020B0604020202020204" pitchFamily="34" charset="0"/>
              <a:ea typeface="Calibri" panose="020F0502020204030204" pitchFamily="34" charset="0"/>
            </a:endParaRPr>
          </a:p>
          <a:p>
            <a:pPr eaLnBrk="1" hangingPunct="1">
              <a:spcBef>
                <a:spcPts val="1200"/>
              </a:spcBef>
              <a:buNone/>
            </a:pPr>
            <a:endParaRPr lang="de-DE" altLang="de-DE" sz="1600" dirty="0">
              <a:latin typeface="Arial" panose="020B0604020202020204" pitchFamily="34" charset="0"/>
            </a:endParaRPr>
          </a:p>
          <a:p>
            <a:pPr eaLnBrk="1" hangingPunct="1">
              <a:spcBef>
                <a:spcPts val="1200"/>
              </a:spcBef>
              <a:buFontTx/>
              <a:buNone/>
            </a:pPr>
            <a:endParaRPr lang="de-DE" sz="1600" dirty="0">
              <a:effectLst/>
              <a:latin typeface="Arial" panose="020B0604020202020204" pitchFamily="34" charset="0"/>
              <a:ea typeface="Calibri" panose="020F0502020204030204" pitchFamily="34" charset="0"/>
            </a:endParaRPr>
          </a:p>
          <a:p>
            <a:pPr lvl="0">
              <a:buNone/>
            </a:pPr>
            <a:endParaRPr lang="de-DE" sz="1600" kern="100" dirty="0">
              <a:effectLst/>
              <a:latin typeface="Arial" panose="020B0604020202020204" pitchFamily="34" charset="0"/>
              <a:ea typeface="Calibri" panose="020F0502020204030204" pitchFamily="34" charset="0"/>
            </a:endParaRPr>
          </a:p>
        </p:txBody>
      </p:sp>
      <p:sp>
        <p:nvSpPr>
          <p:cNvPr id="7" name="Inhaltsplatzhalter 2">
            <a:extLst>
              <a:ext uri="{FF2B5EF4-FFF2-40B4-BE49-F238E27FC236}">
                <a16:creationId xmlns:a16="http://schemas.microsoft.com/office/drawing/2014/main" id="{85665DDC-FE6A-AAB7-6425-94F7535DDB6C}"/>
              </a:ext>
            </a:extLst>
          </p:cNvPr>
          <p:cNvSpPr txBox="1">
            <a:spLocks/>
          </p:cNvSpPr>
          <p:nvPr/>
        </p:nvSpPr>
        <p:spPr bwMode="auto">
          <a:xfrm>
            <a:off x="377229" y="751647"/>
            <a:ext cx="46164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1200"/>
              </a:spcBef>
              <a:buFont typeface="Arial" panose="020B0604020202020204" pitchFamily="34" charset="0"/>
              <a:buNone/>
            </a:pPr>
            <a:r>
              <a:rPr lang="de-DE" altLang="de-DE" sz="1800" b="1" dirty="0">
                <a:solidFill>
                  <a:srgbClr val="E30613"/>
                </a:solidFill>
                <a:latin typeface="Arial" panose="020B0604020202020204" pitchFamily="34" charset="0"/>
              </a:rPr>
              <a:t>Wie zählt Halle (Saale) selbst?</a:t>
            </a:r>
          </a:p>
        </p:txBody>
      </p:sp>
    </p:spTree>
    <p:extLst>
      <p:ext uri="{BB962C8B-B14F-4D97-AF65-F5344CB8AC3E}">
        <p14:creationId xmlns:p14="http://schemas.microsoft.com/office/powerpoint/2010/main" val="160204311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12"/>
          <p:cNvSpPr txBox="1"/>
          <p:nvPr/>
        </p:nvSpPr>
        <p:spPr>
          <a:xfrm>
            <a:off x="321664" y="4661534"/>
            <a:ext cx="2533654" cy="200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t>Stadtentwicklung und Wirtschaft</a:t>
            </a:r>
          </a:p>
        </p:txBody>
      </p:sp>
      <p:sp>
        <p:nvSpPr>
          <p:cNvPr id="116" name="object 3"/>
          <p:cNvSpPr/>
          <p:nvPr/>
        </p:nvSpPr>
        <p:spPr>
          <a:xfrm>
            <a:off x="-2" y="4552950"/>
            <a:ext cx="7554470" cy="361189"/>
          </a:xfrm>
          <a:prstGeom prst="rect">
            <a:avLst/>
          </a:prstGeom>
          <a:solidFill>
            <a:srgbClr val="FF0000"/>
          </a:solidFill>
          <a:ln w="12700">
            <a:miter lim="400000"/>
          </a:ln>
        </p:spPr>
        <p:txBody>
          <a:bodyPr lIns="45718" tIns="45718" rIns="45718" bIns="45718"/>
          <a:lstStyle/>
          <a:p>
            <a:endParaRPr/>
          </a:p>
        </p:txBody>
      </p:sp>
      <p:pic>
        <p:nvPicPr>
          <p:cNvPr id="117" name="object 11" descr="object 11"/>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118" name="object 12"/>
          <p:cNvSpPr txBox="1"/>
          <p:nvPr/>
        </p:nvSpPr>
        <p:spPr>
          <a:xfrm>
            <a:off x="215998" y="4629810"/>
            <a:ext cx="6489603" cy="2051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rPr lang="de-DE" b="1" dirty="0"/>
              <a:t>Halle (Saale) zählt selbst</a:t>
            </a:r>
            <a:endParaRPr b="1" dirty="0"/>
          </a:p>
        </p:txBody>
      </p:sp>
      <p:sp>
        <p:nvSpPr>
          <p:cNvPr id="6" name="Inhaltsplatzhalter 2">
            <a:extLst>
              <a:ext uri="{FF2B5EF4-FFF2-40B4-BE49-F238E27FC236}">
                <a16:creationId xmlns:a16="http://schemas.microsoft.com/office/drawing/2014/main" id="{FFFDFBFD-BAEA-DBB3-A9DB-BA7697E3E496}"/>
              </a:ext>
            </a:extLst>
          </p:cNvPr>
          <p:cNvSpPr txBox="1">
            <a:spLocks/>
          </p:cNvSpPr>
          <p:nvPr/>
        </p:nvSpPr>
        <p:spPr bwMode="auto">
          <a:xfrm>
            <a:off x="670843" y="1248264"/>
            <a:ext cx="7441879" cy="326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ts val="600"/>
              </a:spcBef>
            </a:pPr>
            <a:r>
              <a:rPr lang="de-DE" sz="1600" dirty="0">
                <a:latin typeface="Arial" panose="020B0604020202020204" pitchFamily="34" charset="0"/>
                <a:ea typeface="Calibri" panose="020F0502020204030204" pitchFamily="34" charset="0"/>
              </a:rPr>
              <a:t>Der Finanzausschuss beschließt am 20. August über die Finanzierung von „Halle zählt selbst“.</a:t>
            </a:r>
          </a:p>
          <a:p>
            <a:pPr marL="285750" indent="-285750" eaLnBrk="1" hangingPunct="1">
              <a:spcBef>
                <a:spcPts val="600"/>
              </a:spcBef>
            </a:pPr>
            <a:r>
              <a:rPr lang="de-DE" sz="1600" dirty="0">
                <a:latin typeface="Arial" panose="020B0604020202020204" pitchFamily="34" charset="0"/>
                <a:ea typeface="Calibri" panose="020F0502020204030204" pitchFamily="34" charset="0"/>
              </a:rPr>
              <a:t>Start der Aktion ist voraussichtlich der 2. September 2024.</a:t>
            </a:r>
          </a:p>
          <a:p>
            <a:pPr marL="285750" indent="-285750" eaLnBrk="1" hangingPunct="1">
              <a:spcBef>
                <a:spcPts val="600"/>
              </a:spcBef>
            </a:pPr>
            <a:r>
              <a:rPr lang="de-DE" altLang="de-DE" sz="1600" dirty="0">
                <a:latin typeface="Arial" panose="020B0604020202020204" pitchFamily="34" charset="0"/>
              </a:rPr>
              <a:t>Die Hallenserinnen und Hallenser müssen nichts tun. Allein die Zustellung des Briefes dokumentiert, dass die Meldeadresse korrekt ist.</a:t>
            </a:r>
          </a:p>
          <a:p>
            <a:pPr eaLnBrk="1" hangingPunct="1">
              <a:spcBef>
                <a:spcPts val="1200"/>
              </a:spcBef>
              <a:buNone/>
            </a:pPr>
            <a:endParaRPr lang="de-DE" altLang="de-DE" sz="1600" dirty="0">
              <a:latin typeface="Arial" panose="020B0604020202020204" pitchFamily="34" charset="0"/>
            </a:endParaRPr>
          </a:p>
          <a:p>
            <a:pPr eaLnBrk="1" hangingPunct="1">
              <a:spcBef>
                <a:spcPts val="1200"/>
              </a:spcBef>
              <a:buFontTx/>
              <a:buNone/>
            </a:pPr>
            <a:endParaRPr lang="de-DE" sz="1600" dirty="0">
              <a:effectLst/>
              <a:latin typeface="Arial" panose="020B0604020202020204" pitchFamily="34" charset="0"/>
              <a:ea typeface="Calibri" panose="020F0502020204030204" pitchFamily="34" charset="0"/>
            </a:endParaRPr>
          </a:p>
          <a:p>
            <a:pPr lvl="0">
              <a:buNone/>
            </a:pPr>
            <a:endParaRPr lang="de-DE" sz="1600" kern="100" dirty="0">
              <a:effectLst/>
              <a:latin typeface="Arial" panose="020B0604020202020204" pitchFamily="34" charset="0"/>
              <a:ea typeface="Calibri" panose="020F0502020204030204" pitchFamily="34" charset="0"/>
            </a:endParaRPr>
          </a:p>
        </p:txBody>
      </p:sp>
      <p:sp>
        <p:nvSpPr>
          <p:cNvPr id="7" name="Inhaltsplatzhalter 2">
            <a:extLst>
              <a:ext uri="{FF2B5EF4-FFF2-40B4-BE49-F238E27FC236}">
                <a16:creationId xmlns:a16="http://schemas.microsoft.com/office/drawing/2014/main" id="{85665DDC-FE6A-AAB7-6425-94F7535DDB6C}"/>
              </a:ext>
            </a:extLst>
          </p:cNvPr>
          <p:cNvSpPr txBox="1">
            <a:spLocks/>
          </p:cNvSpPr>
          <p:nvPr/>
        </p:nvSpPr>
        <p:spPr bwMode="auto">
          <a:xfrm>
            <a:off x="377229" y="751647"/>
            <a:ext cx="46164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213">
              <a:spcBef>
                <a:spcPct val="20000"/>
              </a:spcBef>
              <a:buFont typeface="Arial" panose="020B0604020202020204" pitchFamily="34" charset="0"/>
              <a:buChar char="•"/>
              <a:defRPr sz="3200">
                <a:solidFill>
                  <a:schemeClr val="tx1"/>
                </a:solidFill>
                <a:latin typeface="Calibri" panose="020F0502020204030204" pitchFamily="34" charset="0"/>
              </a:defRPr>
            </a:lvl1pPr>
            <a:lvl2pPr marL="514350" indent="-171450" defTabSz="6842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defTabSz="6842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defTabSz="684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defTabSz="684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1200"/>
              </a:spcBef>
              <a:buFont typeface="Arial" panose="020B0604020202020204" pitchFamily="34" charset="0"/>
              <a:buNone/>
            </a:pPr>
            <a:r>
              <a:rPr lang="de-DE" altLang="de-DE" sz="1800" b="1" dirty="0">
                <a:solidFill>
                  <a:srgbClr val="E30613"/>
                </a:solidFill>
                <a:latin typeface="Arial" panose="020B0604020202020204" pitchFamily="34" charset="0"/>
              </a:rPr>
              <a:t>Wie zählt Halle (Saale) selbst?</a:t>
            </a:r>
          </a:p>
        </p:txBody>
      </p:sp>
    </p:spTree>
    <p:extLst>
      <p:ext uri="{BB962C8B-B14F-4D97-AF65-F5344CB8AC3E}">
        <p14:creationId xmlns:p14="http://schemas.microsoft.com/office/powerpoint/2010/main" val="414888605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12"/>
          <p:cNvSpPr txBox="1"/>
          <p:nvPr/>
        </p:nvSpPr>
        <p:spPr>
          <a:xfrm>
            <a:off x="321664" y="4661534"/>
            <a:ext cx="2533654" cy="200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12700">
              <a:lnSpc>
                <a:spcPts val="1600"/>
              </a:lnSpc>
              <a:defRPr sz="1400" spc="-10">
                <a:solidFill>
                  <a:srgbClr val="FFFFFF"/>
                </a:solidFill>
                <a:latin typeface="Arial"/>
                <a:ea typeface="Arial"/>
                <a:cs typeface="Arial"/>
                <a:sym typeface="Arial"/>
              </a:defRPr>
            </a:lvl1pPr>
          </a:lstStyle>
          <a:p>
            <a:r>
              <a:t>Stadtentwicklung und Wirtschaft</a:t>
            </a:r>
          </a:p>
        </p:txBody>
      </p:sp>
      <p:sp>
        <p:nvSpPr>
          <p:cNvPr id="116" name="object 3"/>
          <p:cNvSpPr/>
          <p:nvPr/>
        </p:nvSpPr>
        <p:spPr>
          <a:xfrm>
            <a:off x="0" y="4552950"/>
            <a:ext cx="7554470" cy="361189"/>
          </a:xfrm>
          <a:prstGeom prst="rect">
            <a:avLst/>
          </a:prstGeom>
          <a:solidFill>
            <a:srgbClr val="FF0000"/>
          </a:solidFill>
          <a:ln w="12700">
            <a:miter lim="400000"/>
          </a:ln>
        </p:spPr>
        <p:txBody>
          <a:bodyPr lIns="45718" tIns="45718" rIns="45718" bIns="45718"/>
          <a:lstStyle/>
          <a:p>
            <a:endParaRPr/>
          </a:p>
        </p:txBody>
      </p:sp>
      <p:pic>
        <p:nvPicPr>
          <p:cNvPr id="117" name="object 11" descr="object 11"/>
          <p:cNvPicPr>
            <a:picLocks noChangeAspect="1"/>
          </p:cNvPicPr>
          <p:nvPr/>
        </p:nvPicPr>
        <p:blipFill>
          <a:blip r:embed="rId2"/>
          <a:stretch>
            <a:fillRect/>
          </a:stretch>
        </p:blipFill>
        <p:spPr>
          <a:xfrm>
            <a:off x="5934680" y="143301"/>
            <a:ext cx="3050770" cy="542957"/>
          </a:xfrm>
          <a:prstGeom prst="rect">
            <a:avLst/>
          </a:prstGeom>
          <a:ln w="12700">
            <a:miter lim="400000"/>
          </a:ln>
        </p:spPr>
      </p:pic>
      <p:sp>
        <p:nvSpPr>
          <p:cNvPr id="6" name="Titel 2"/>
          <p:cNvSpPr>
            <a:spLocks noGrp="1"/>
          </p:cNvSpPr>
          <p:nvPr>
            <p:ph type="title"/>
          </p:nvPr>
        </p:nvSpPr>
        <p:spPr>
          <a:xfrm>
            <a:off x="408641" y="1927539"/>
            <a:ext cx="8326718" cy="391162"/>
          </a:xfrm>
        </p:spPr>
        <p:txBody>
          <a:bodyPr>
            <a:noAutofit/>
          </a:bodyPr>
          <a:lstStyle/>
          <a:p>
            <a:pPr algn="ctr"/>
            <a:r>
              <a:rPr lang="de-DE" altLang="de-DE" sz="4800" dirty="0">
                <a:solidFill>
                  <a:srgbClr val="FF0000"/>
                </a:solidFill>
                <a:latin typeface="Arial" panose="020B0604020202020204" pitchFamily="34" charset="0"/>
              </a:rPr>
              <a:t>Halle (Saale) zählt selbst</a:t>
            </a:r>
            <a:endParaRPr lang="de-DE" sz="4800" dirty="0">
              <a:solidFill>
                <a:srgbClr val="FF0000"/>
              </a:solidFill>
            </a:endParaRPr>
          </a:p>
        </p:txBody>
      </p:sp>
    </p:spTree>
    <p:extLst>
      <p:ext uri="{BB962C8B-B14F-4D97-AF65-F5344CB8AC3E}">
        <p14:creationId xmlns:p14="http://schemas.microsoft.com/office/powerpoint/2010/main" val="208332979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1255</Words>
  <Application>Microsoft Macintosh PowerPoint</Application>
  <PresentationFormat>Bildschirmpräsentation (16:9)</PresentationFormat>
  <Paragraphs>117</Paragraphs>
  <Slides>9</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72 Black</vt:lpstr>
      <vt:lpstr>Arial</vt:lpstr>
      <vt:lpstr>Calibri</vt:lpstr>
      <vt:lpstr>Calibri Light</vt:lpstr>
      <vt:lpstr>Helvetica</vt:lpstr>
      <vt:lpstr>Office Theme</vt:lpstr>
      <vt:lpstr>Halle (Saale) zählt selbst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Halle (Saale) zählt selbst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zum Einwohnerdialog</dc:title>
  <dc:creator>Paulsen, Oliver</dc:creator>
  <cp:lastModifiedBy>Microsoft Office User</cp:lastModifiedBy>
  <cp:revision>40</cp:revision>
  <cp:lastPrinted>2024-08-20T09:25:21Z</cp:lastPrinted>
  <dcterms:modified xsi:type="dcterms:W3CDTF">2024-08-20T11:29:33Z</dcterms:modified>
</cp:coreProperties>
</file>